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3.xml" ContentType="application/vnd.openxmlformats-officedocument.presentationml.tags+xml"/>
  <Override PartName="/ppt/charts/chart3.xml" ContentType="application/vnd.openxmlformats-officedocument.drawingml.chart+xml"/>
  <Override PartName="/ppt/tags/tag14.xml" ContentType="application/vnd.openxmlformats-officedocument.presentationml.tags+xml"/>
  <Override PartName="/ppt/charts/chart4.xml" ContentType="application/vnd.openxmlformats-officedocument.drawingml.chart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30.xml" ContentType="application/vnd.openxmlformats-officedocument.presentationml.tags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0" r:id="rId3"/>
    <p:sldId id="292" r:id="rId4"/>
    <p:sldId id="291" r:id="rId5"/>
    <p:sldId id="297" r:id="rId6"/>
    <p:sldId id="277" r:id="rId7"/>
    <p:sldId id="293" r:id="rId8"/>
    <p:sldId id="282" r:id="rId9"/>
    <p:sldId id="283" r:id="rId10"/>
    <p:sldId id="285" r:id="rId11"/>
    <p:sldId id="280" r:id="rId12"/>
    <p:sldId id="263" r:id="rId13"/>
    <p:sldId id="298" r:id="rId14"/>
    <p:sldId id="296" r:id="rId15"/>
    <p:sldId id="267" r:id="rId16"/>
    <p:sldId id="299" r:id="rId17"/>
    <p:sldId id="268" r:id="rId18"/>
    <p:sldId id="269" r:id="rId19"/>
    <p:sldId id="281" r:id="rId20"/>
    <p:sldId id="270" r:id="rId21"/>
    <p:sldId id="273" r:id="rId22"/>
    <p:sldId id="272" r:id="rId23"/>
    <p:sldId id="271" r:id="rId24"/>
    <p:sldId id="256" r:id="rId25"/>
    <p:sldId id="257" r:id="rId26"/>
    <p:sldId id="258" r:id="rId27"/>
    <p:sldId id="300" r:id="rId28"/>
    <p:sldId id="287" r:id="rId29"/>
    <p:sldId id="288" r:id="rId30"/>
    <p:sldId id="286" r:id="rId31"/>
    <p:sldId id="294" r:id="rId32"/>
    <p:sldId id="276" r:id="rId33"/>
    <p:sldId id="259" r:id="rId34"/>
    <p:sldId id="274" r:id="rId35"/>
    <p:sldId id="275" r:id="rId36"/>
    <p:sldId id="260" r:id="rId37"/>
    <p:sldId id="261" r:id="rId38"/>
    <p:sldId id="262" r:id="rId39"/>
    <p:sldId id="279" r:id="rId40"/>
    <p:sldId id="264" r:id="rId41"/>
    <p:sldId id="265" r:id="rId42"/>
    <p:sldId id="266" r:id="rId4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F00"/>
    <a:srgbClr val="00E600"/>
    <a:srgbClr val="1BA91B"/>
    <a:srgbClr val="001C00"/>
    <a:srgbClr val="00F100"/>
    <a:srgbClr val="00A600"/>
    <a:srgbClr val="99CC00"/>
    <a:srgbClr val="009900"/>
    <a:srgbClr val="79B30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8" autoAdjust="0"/>
  </p:normalViewPr>
  <p:slideViewPr>
    <p:cSldViewPr snapToGrid="0" showGuides="1">
      <p:cViewPr varScale="1">
        <p:scale>
          <a:sx n="70" d="100"/>
          <a:sy n="70" d="100"/>
        </p:scale>
        <p:origin x="414" y="48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Arkusz_programu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6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778708997573238"/>
          <c:y val="7.49976563232399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cap="none" spc="0" baseline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096868020058031"/>
          <c:y val="0.18190386274838358"/>
          <c:w val="0.80256041357183061"/>
          <c:h val="0.7007820828563829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Środki z 1% [zł]</c:v>
                </c:pt>
              </c:strCache>
            </c:strRef>
          </c:tx>
          <c:spPr>
            <a:solidFill>
              <a:srgbClr val="6699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numRef>
              <c:f>Arkusz1!$A$2:$A$9</c:f>
              <c:numCache>
                <c:formatCode>General</c:formatCode>
                <c:ptCount val="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32576.38</c:v>
                </c:pt>
                <c:pt idx="1">
                  <c:v>46600.32</c:v>
                </c:pt>
                <c:pt idx="2">
                  <c:v>131781.79</c:v>
                </c:pt>
                <c:pt idx="3">
                  <c:v>151180.34</c:v>
                </c:pt>
                <c:pt idx="4">
                  <c:v>144749.64000000001</c:v>
                </c:pt>
                <c:pt idx="5">
                  <c:v>180773.04</c:v>
                </c:pt>
                <c:pt idx="6">
                  <c:v>212632.86</c:v>
                </c:pt>
                <c:pt idx="7">
                  <c:v>210519.65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8548304"/>
        <c:axId val="208548696"/>
        <c:axId val="0"/>
      </c:bar3DChart>
      <c:catAx>
        <c:axId val="208548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08548696"/>
        <c:crosses val="autoZero"/>
        <c:auto val="1"/>
        <c:lblAlgn val="ctr"/>
        <c:lblOffset val="100"/>
        <c:noMultiLvlLbl val="0"/>
      </c:catAx>
      <c:valAx>
        <c:axId val="208548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baseline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pl-PL"/>
          </a:p>
        </c:txPr>
        <c:crossAx val="2085483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solidFill>
            <a:schemeClr val="tx1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0" i="0" u="none" strike="noStrike" kern="1200" cap="none" spc="0" baseline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pPr>
            <a:endParaRPr lang="pl-PL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75000">
          <a:srgbClr val="008000"/>
        </a:gs>
        <a:gs pos="17000">
          <a:srgbClr val="00FF00"/>
        </a:gs>
        <a:gs pos="52000">
          <a:srgbClr val="00CC00"/>
        </a:gs>
        <a:gs pos="97000">
          <a:schemeClr val="tx1"/>
        </a:gs>
      </a:gsLst>
      <a:path path="circle">
        <a:fillToRect l="100000" b="100000"/>
      </a:path>
      <a:tileRect t="-100000" r="-100000"/>
    </a:gradFill>
    <a:ln w="9525" cap="flat" cmpd="sng" algn="ctr">
      <a:solidFill>
        <a:srgbClr val="008000"/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ysClr val="windowText" lastClr="00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l-PL" sz="2000">
                <a:solidFill>
                  <a:sysClr val="windowText" lastClr="000000"/>
                </a:solidFill>
              </a:rPr>
              <a:t>Ruch psów w schronisku (lata 2009-2013)</a:t>
            </a:r>
          </a:p>
        </c:rich>
      </c:tx>
      <c:layout>
        <c:manualLayout>
          <c:xMode val="edge"/>
          <c:yMode val="edge"/>
          <c:x val="0.24473382938636695"/>
          <c:y val="1.7220904581122215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100" baseline="0">
              <a:solidFill>
                <a:sysClr val="windowText" lastClr="00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2256828679048369"/>
          <c:y val="0.10157556996127007"/>
          <c:w val="0.87743171320951652"/>
          <c:h val="0.744052356977511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stan na początek roku</c:v>
                </c:pt>
              </c:strCache>
            </c:strRef>
          </c:tx>
          <c:spPr>
            <a:gradFill rotWithShape="1">
              <a:gsLst>
                <a:gs pos="7000">
                  <a:srgbClr val="0070C0"/>
                </a:gs>
                <a:gs pos="100000">
                  <a:srgbClr val="33CCFF"/>
                </a:gs>
              </a:gsLst>
              <a:lin ang="5400000" scaled="1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191</c:v>
                </c:pt>
                <c:pt idx="1">
                  <c:v>202</c:v>
                </c:pt>
                <c:pt idx="2">
                  <c:v>205</c:v>
                </c:pt>
                <c:pt idx="3">
                  <c:v>230</c:v>
                </c:pt>
                <c:pt idx="4">
                  <c:v>237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ilość przyjętych psów</c:v>
                </c:pt>
              </c:strCache>
            </c:strRef>
          </c:tx>
          <c:spPr>
            <a:gradFill flip="none" rotWithShape="1">
              <a:gsLst>
                <a:gs pos="65000">
                  <a:srgbClr val="FFCC00"/>
                </a:gs>
                <a:gs pos="21000">
                  <a:srgbClr val="FF0000"/>
                </a:gs>
                <a:gs pos="100000">
                  <a:srgbClr val="FFFF0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solidFill>
                <a:srgbClr val="FF0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Arkusz1!$C$2:$C$6</c:f>
              <c:numCache>
                <c:formatCode>General</c:formatCode>
                <c:ptCount val="5"/>
                <c:pt idx="0">
                  <c:v>410</c:v>
                </c:pt>
                <c:pt idx="1">
                  <c:v>430</c:v>
                </c:pt>
                <c:pt idx="2">
                  <c:v>452</c:v>
                </c:pt>
                <c:pt idx="3">
                  <c:v>506</c:v>
                </c:pt>
                <c:pt idx="4">
                  <c:v>417</c:v>
                </c:pt>
              </c:numCache>
            </c:numRef>
          </c:val>
        </c:ser>
        <c:ser>
          <c:idx val="3"/>
          <c:order val="2"/>
          <c:tx>
            <c:strRef>
              <c:f>Arkusz1!$E$1</c:f>
              <c:strCache>
                <c:ptCount val="1"/>
                <c:pt idx="0">
                  <c:v>adopcja</c:v>
                </c:pt>
              </c:strCache>
            </c:strRef>
          </c:tx>
          <c:spPr>
            <a:gradFill flip="none" rotWithShape="1">
              <a:gsLst>
                <a:gs pos="52000">
                  <a:srgbClr val="009900"/>
                </a:gs>
                <a:gs pos="0">
                  <a:srgbClr val="99CC00"/>
                </a:gs>
                <a:gs pos="95000">
                  <a:schemeClr val="tx1">
                    <a:lumMod val="95000"/>
                    <a:lumOff val="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solidFill>
                <a:schemeClr val="accent6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Arkusz1!$E$2:$E$6</c:f>
              <c:numCache>
                <c:formatCode>General</c:formatCode>
                <c:ptCount val="5"/>
                <c:pt idx="0">
                  <c:v>363</c:v>
                </c:pt>
                <c:pt idx="1">
                  <c:v>386</c:v>
                </c:pt>
                <c:pt idx="2">
                  <c:v>357</c:v>
                </c:pt>
                <c:pt idx="3">
                  <c:v>425</c:v>
                </c:pt>
                <c:pt idx="4">
                  <c:v>359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3"/>
        <c:axId val="208545168"/>
        <c:axId val="112607632"/>
      </c:barChart>
      <c:catAx>
        <c:axId val="208545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2607632"/>
        <c:crosses val="autoZero"/>
        <c:auto val="1"/>
        <c:lblAlgn val="ctr"/>
        <c:lblOffset val="100"/>
        <c:noMultiLvlLbl val="0"/>
      </c:catAx>
      <c:valAx>
        <c:axId val="112607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cap="all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600" b="1" dirty="0">
                    <a:solidFill>
                      <a:sysClr val="windowText" lastClr="000000"/>
                    </a:solidFill>
                  </a:rPr>
                  <a:t>Ilość psów [szt.]</a:t>
                </a:r>
              </a:p>
            </c:rich>
          </c:tx>
          <c:layout>
            <c:manualLayout>
              <c:xMode val="edge"/>
              <c:yMode val="edge"/>
              <c:x val="9.3296255456976184E-3"/>
              <c:y val="0.56339582435051405"/>
            </c:manualLayout>
          </c:layout>
          <c:overlay val="0"/>
          <c:spPr>
            <a:solidFill>
              <a:schemeClr val="bg1"/>
            </a:solidFill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cap="all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pl-PL"/>
            </a:p>
          </c:txPr>
        </c:title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08545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blipFill dpi="0" rotWithShape="1">
      <a:blip xmlns:r="http://schemas.openxmlformats.org/officeDocument/2006/relationships" r:embed="rId3">
        <a:alphaModFix amt="64000"/>
      </a:blip>
      <a:srcRect/>
      <a:stretch>
        <a:fillRect/>
      </a:stretch>
    </a:blipFill>
    <a:ln w="12700">
      <a:solidFill>
        <a:schemeClr val="accent6"/>
      </a:solidFill>
    </a:ln>
    <a:effectLst>
      <a:softEdge rad="0"/>
    </a:effectLst>
    <a:scene3d>
      <a:camera prst="orthographicFront"/>
      <a:lightRig rig="threePt" dir="t"/>
    </a:scene3d>
    <a:sp3d prstMaterial="matte"/>
  </c:spPr>
  <c:txPr>
    <a:bodyPr/>
    <a:lstStyle/>
    <a:p>
      <a:pPr>
        <a:defRPr/>
      </a:pPr>
      <a:endParaRPr lang="pl-P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2400" dirty="0">
                <a:solidFill>
                  <a:schemeClr val="tx1"/>
                </a:solidFill>
              </a:rPr>
              <a:t>Stosunek liczby dostępnych kojców do ilości</a:t>
            </a:r>
            <a:r>
              <a:rPr lang="pl-PL" sz="2400" baseline="0" dirty="0">
                <a:solidFill>
                  <a:schemeClr val="tx1"/>
                </a:solidFill>
              </a:rPr>
              <a:t> psów </a:t>
            </a:r>
          </a:p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2400" baseline="0" dirty="0">
                <a:solidFill>
                  <a:schemeClr val="tx1"/>
                </a:solidFill>
              </a:rPr>
              <a:t>w latach 2009 - 2013</a:t>
            </a:r>
            <a:r>
              <a:rPr lang="pl-PL" sz="2400" dirty="0">
                <a:solidFill>
                  <a:schemeClr val="tx1"/>
                </a:solidFill>
              </a:rPr>
              <a:t> </a:t>
            </a:r>
          </a:p>
        </c:rich>
      </c:tx>
      <c:overlay val="0"/>
      <c:spPr>
        <a:solidFill>
          <a:schemeClr val="bg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kojców</c:v>
                </c:pt>
              </c:strCache>
            </c:strRef>
          </c:tx>
          <c:spPr>
            <a:gradFill>
              <a:gsLst>
                <a:gs pos="14000">
                  <a:srgbClr val="FFC000"/>
                </a:gs>
                <a:gs pos="73000">
                  <a:srgbClr val="FFFF99"/>
                </a:gs>
                <a:gs pos="44000">
                  <a:srgbClr val="FFFF66"/>
                </a:gs>
                <a:gs pos="100000">
                  <a:srgbClr val="FFFFCC"/>
                </a:gs>
              </a:gsLst>
              <a:lin ang="5400000" scaled="1"/>
            </a:gradFill>
            <a:ln>
              <a:solidFill>
                <a:schemeClr val="tx1"/>
              </a:solidFill>
            </a:ln>
            <a:effectLst/>
          </c:spPr>
          <c:invertIfNegative val="0"/>
          <c:cat>
            <c:numRef>
              <c:f>Arkusz1!$A$2:$A$6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50</c:v>
                </c:pt>
                <c:pt idx="1">
                  <c:v>50</c:v>
                </c:pt>
                <c:pt idx="2">
                  <c:v>80</c:v>
                </c:pt>
                <c:pt idx="3">
                  <c:v>80</c:v>
                </c:pt>
                <c:pt idx="4">
                  <c:v>90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Łączna liczba psów</c:v>
                </c:pt>
              </c:strCache>
            </c:strRef>
          </c:tx>
          <c:spPr>
            <a:gradFill>
              <a:gsLst>
                <a:gs pos="65000">
                  <a:srgbClr val="669900"/>
                </a:gs>
                <a:gs pos="21000">
                  <a:schemeClr val="accent6">
                    <a:lumMod val="50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cat>
            <c:numRef>
              <c:f>Arkusz1!$A$2:$A$6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Arkusz1!$C$2:$C$6</c:f>
              <c:numCache>
                <c:formatCode>General</c:formatCode>
                <c:ptCount val="5"/>
                <c:pt idx="0">
                  <c:v>238</c:v>
                </c:pt>
                <c:pt idx="1">
                  <c:v>248</c:v>
                </c:pt>
                <c:pt idx="2">
                  <c:v>300</c:v>
                </c:pt>
                <c:pt idx="3">
                  <c:v>307</c:v>
                </c:pt>
                <c:pt idx="4">
                  <c:v>295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611552"/>
        <c:axId val="112611944"/>
      </c:barChart>
      <c:catAx>
        <c:axId val="11261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2611944"/>
        <c:crosses val="autoZero"/>
        <c:auto val="1"/>
        <c:lblAlgn val="ctr"/>
        <c:lblOffset val="100"/>
        <c:noMultiLvlLbl val="0"/>
      </c:catAx>
      <c:valAx>
        <c:axId val="112611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2611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2400" b="0">
                <a:solidFill>
                  <a:schemeClr val="tx1"/>
                </a:solidFill>
              </a:rPr>
              <a:t>Adopcja psów w przekroju wiekowym</a:t>
            </a:r>
          </a:p>
        </c:rich>
      </c:tx>
      <c:overlay val="0"/>
      <c:spPr>
        <a:solidFill>
          <a:schemeClr val="bg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Ilość przyjętych psów</c:v>
                </c:pt>
              </c:strCache>
            </c:strRef>
          </c:tx>
          <c:spPr>
            <a:gradFill flip="none" rotWithShape="1">
              <a:gsLst>
                <a:gs pos="65000">
                  <a:srgbClr val="CC6600"/>
                </a:gs>
                <a:gs pos="21000">
                  <a:srgbClr val="6A4A10"/>
                </a:gs>
                <a:gs pos="100000">
                  <a:srgbClr val="FF6600"/>
                </a:gs>
              </a:gsLst>
              <a:lin ang="0" scaled="1"/>
              <a:tileRect/>
            </a:gra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gradFill flip="none" rotWithShape="1">
                <a:gsLst>
                  <a:gs pos="24000">
                    <a:srgbClr val="CC6600"/>
                  </a:gs>
                  <a:gs pos="0">
                    <a:srgbClr val="6A4A10"/>
                  </a:gs>
                  <a:gs pos="90000">
                    <a:srgbClr val="FF9900"/>
                  </a:gs>
                </a:gsLst>
                <a:lin ang="0" scaled="1"/>
                <a:tileRect/>
              </a:gradFill>
              <a:ln>
                <a:noFill/>
              </a:ln>
              <a:effectLst/>
            </c:spPr>
          </c:dPt>
          <c:cat>
            <c:strRef>
              <c:f>Arkusz1!$A$2:$A$4</c:f>
              <c:strCache>
                <c:ptCount val="3"/>
                <c:pt idx="0">
                  <c:v>Psy do 1 roku życia</c:v>
                </c:pt>
                <c:pt idx="1">
                  <c:v>Psy od 1 do 5 r.ż.</c:v>
                </c:pt>
                <c:pt idx="2">
                  <c:v>Psy od 5 r.ż.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100</c:v>
                </c:pt>
                <c:pt idx="1">
                  <c:v>250</c:v>
                </c:pt>
                <c:pt idx="2">
                  <c:v>150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Ilość adopcji</c:v>
                </c:pt>
              </c:strCache>
            </c:strRef>
          </c:tx>
          <c:spPr>
            <a:gradFill flip="none" rotWithShape="1">
              <a:gsLst>
                <a:gs pos="0">
                  <a:schemeClr val="tx1"/>
                </a:gs>
                <a:gs pos="27000">
                  <a:srgbClr val="669900"/>
                </a:gs>
                <a:gs pos="56000">
                  <a:srgbClr val="99CC00"/>
                </a:gs>
              </a:gsLst>
              <a:lin ang="108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Arkusz1!$A$2:$A$4</c:f>
              <c:strCache>
                <c:ptCount val="3"/>
                <c:pt idx="0">
                  <c:v>Psy do 1 roku życia</c:v>
                </c:pt>
                <c:pt idx="1">
                  <c:v>Psy od 1 do 5 r.ż.</c:v>
                </c:pt>
                <c:pt idx="2">
                  <c:v>Psy od 5 r.ż.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80</c:v>
                </c:pt>
                <c:pt idx="1">
                  <c:v>150</c:v>
                </c:pt>
                <c:pt idx="2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614296"/>
        <c:axId val="208516496"/>
      </c:barChart>
      <c:catAx>
        <c:axId val="112614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08516496"/>
        <c:crosses val="autoZero"/>
        <c:auto val="1"/>
        <c:lblAlgn val="ctr"/>
        <c:lblOffset val="100"/>
        <c:noMultiLvlLbl val="0"/>
      </c:catAx>
      <c:valAx>
        <c:axId val="208516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2614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pl-PL" sz="2800" b="1" dirty="0" smtClean="0">
                <a:solidFill>
                  <a:schemeClr val="tx1"/>
                </a:solidFill>
              </a:rPr>
              <a:t>Zestawienie </a:t>
            </a:r>
            <a:r>
              <a:rPr lang="pl-PL" sz="2800" b="1" dirty="0">
                <a:solidFill>
                  <a:schemeClr val="tx1"/>
                </a:solidFill>
              </a:rPr>
              <a:t>podejmowanych interwencji</a:t>
            </a:r>
          </a:p>
        </c:rich>
      </c:tx>
      <c:overlay val="0"/>
      <c:spPr>
        <a:solidFill>
          <a:srgbClr val="99CC00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139700" h="139700" prst="divot"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139700" h="139700" prst="divot"/>
        </a:sp3d>
      </c:spPr>
    </c:backWall>
    <c:plotArea>
      <c:layout>
        <c:manualLayout>
          <c:layoutTarget val="inner"/>
          <c:xMode val="edge"/>
          <c:yMode val="edge"/>
          <c:x val="4.3234908136482932E-2"/>
          <c:y val="9.6759207994795635E-2"/>
          <c:w val="0.9471032561147249"/>
          <c:h val="0.7178067947458026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Ilość spraw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6253886279801161E-3"/>
                  <c:y val="7.0399349591310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0006218047681049E-3"/>
                  <c:y val="9.59991130790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0006218047681049E-3"/>
                  <c:y val="7.4665976839269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99CC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Okres od 1 stycznia do 15 sierpnia</c:v>
                </c:pt>
                <c:pt idx="1">
                  <c:v>Okres od 16 sierpnia do 31 grudnia</c:v>
                </c:pt>
                <c:pt idx="2">
                  <c:v>Ogółem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80</c:v>
                </c:pt>
                <c:pt idx="1">
                  <c:v>136</c:v>
                </c:pt>
                <c:pt idx="2">
                  <c:v>216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Ilość spraw skierowanych do sądu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8755440791721636E-3"/>
                  <c:y val="5.1199526975498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8755440791721636E-3"/>
                  <c:y val="5.11995269754986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0006218047681864E-3"/>
                  <c:y val="8.31992313351855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99CC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Okres od 1 stycznia do 15 sierpnia</c:v>
                </c:pt>
                <c:pt idx="1">
                  <c:v>Okres od 16 sierpnia do 31 grudnia</c:v>
                </c:pt>
                <c:pt idx="2">
                  <c:v>Ogółem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21</c:v>
                </c:pt>
                <c:pt idx="1">
                  <c:v>23</c:v>
                </c:pt>
                <c:pt idx="2">
                  <c:v>44</c:v>
                </c:pt>
              </c:numCache>
            </c:numRef>
          </c:val>
          <c:shape val="cylinder"/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Ilość spraw zakończonych wyrokiem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8755440791721636E-3"/>
                  <c:y val="-4.26662724795823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7504663535761407E-3"/>
                  <c:y val="-6.39994087193750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125699530364209E-2"/>
                  <c:y val="-2.1333136239791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99CC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Okres od 1 stycznia do 15 sierpnia</c:v>
                </c:pt>
                <c:pt idx="1">
                  <c:v>Okres od 16 sierpnia do 31 grudnia</c:v>
                </c:pt>
                <c:pt idx="2">
                  <c:v>Ogółem</c:v>
                </c:pt>
              </c:strCache>
            </c:strRef>
          </c:cat>
          <c:val>
            <c:numRef>
              <c:f>Arkusz1!$D$2:$D$4</c:f>
              <c:numCache>
                <c:formatCode>General</c:formatCode>
                <c:ptCount val="3"/>
                <c:pt idx="0">
                  <c:v>4</c:v>
                </c:pt>
                <c:pt idx="1">
                  <c:v>2</c:v>
                </c:pt>
                <c:pt idx="2">
                  <c:v>6</c:v>
                </c:pt>
              </c:numCache>
            </c:numRef>
          </c:val>
          <c:shape val="cylinder"/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Ilość spraw umorzonych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8755440791721237E-3"/>
                  <c:y val="-4.26662724795831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0006218047681864E-3"/>
                  <c:y val="-4.26662724795815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375854981556255E-2"/>
                  <c:y val="5.7599467847436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99CC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Okres od 1 stycznia do 15 sierpnia</c:v>
                </c:pt>
                <c:pt idx="1">
                  <c:v>Okres od 16 sierpnia do 31 grudnia</c:v>
                </c:pt>
                <c:pt idx="2">
                  <c:v>Ogółem</c:v>
                </c:pt>
              </c:strCache>
            </c:strRef>
          </c:cat>
          <c:val>
            <c:numRef>
              <c:f>Arkusz1!$E$2:$E$4</c:f>
              <c:numCache>
                <c:formatCode>General</c:formatCode>
                <c:ptCount val="3"/>
                <c:pt idx="0">
                  <c:v>17</c:v>
                </c:pt>
                <c:pt idx="1">
                  <c:v>11</c:v>
                </c:pt>
                <c:pt idx="2">
                  <c:v>28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shape val="box"/>
        <c:axId val="208546736"/>
        <c:axId val="208518064"/>
        <c:axId val="0"/>
      </c:bar3DChart>
      <c:catAx>
        <c:axId val="208546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rgbClr val="99CC00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08518064"/>
        <c:crosses val="autoZero"/>
        <c:auto val="1"/>
        <c:lblAlgn val="ctr"/>
        <c:lblOffset val="100"/>
        <c:noMultiLvlLbl val="0"/>
      </c:catAx>
      <c:valAx>
        <c:axId val="208518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solidFill>
            <a:srgbClr val="99CC00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208546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rgbClr val="99CC00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Inne interwencje</c:v>
                </c:pt>
              </c:strCache>
            </c:strRef>
          </c:tx>
          <c:explosion val="9"/>
          <c:dPt>
            <c:idx val="0"/>
            <c:bubble3D val="0"/>
            <c:explosion val="11"/>
            <c:spPr>
              <a:solidFill>
                <a:srgbClr val="99CC00"/>
              </a:solidFill>
              <a:ln w="9525" cap="flat" cmpd="sng" algn="ctr">
                <a:solidFill>
                  <a:srgbClr val="669900"/>
                </a:solidFill>
                <a:round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dPt>
          <c:dPt>
            <c:idx val="2"/>
            <c:bubble3D val="0"/>
            <c:spPr>
              <a:solidFill>
                <a:schemeClr val="accent4"/>
              </a:solidFill>
              <a:ln w="9525" cap="flat" cmpd="sng" algn="ctr">
                <a:solidFill>
                  <a:srgbClr val="FFFF00"/>
                </a:solidFill>
                <a:round/>
              </a:ln>
              <a:effectLst/>
            </c:spPr>
          </c:dPt>
          <c:dLbls>
            <c:dLbl>
              <c:idx val="0"/>
              <c:layout>
                <c:manualLayout>
                  <c:x val="-0.12936524483110773"/>
                  <c:y val="0.1804767525393216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rgbClr val="008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0021467113795141"/>
                  <c:y val="-6.14006627138635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6939619987914809E-2"/>
                  <c:y val="3.72228320595603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594100165729655E-2"/>
                      <c:h val="0.10881635615038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Arkusz1!$A$2:$A$4</c:f>
              <c:strCache>
                <c:ptCount val="3"/>
                <c:pt idx="0">
                  <c:v>Interwencje zakończone</c:v>
                </c:pt>
                <c:pt idx="1">
                  <c:v>Interwencje trwające</c:v>
                </c:pt>
                <c:pt idx="2">
                  <c:v>Interwencje niepodjęte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1060</c:v>
                </c:pt>
                <c:pt idx="1">
                  <c:v>260</c:v>
                </c:pt>
                <c:pt idx="2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99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542172719273759"/>
          <c:y val="0.88747676943996467"/>
          <c:w val="0.69252237703672559"/>
          <c:h val="9.6624106952277841E-2"/>
        </c:manualLayout>
      </c:layout>
      <c:overlay val="0"/>
      <c:spPr>
        <a:solidFill>
          <a:schemeClr val="tx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0.74844</cdr:x>
      <cdr:y>0.24823</cdr:y>
    </cdr:from>
    <cdr:to>
      <cdr:x>0.93669</cdr:x>
      <cdr:y>0.73112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8472115" y="1189684"/>
          <a:ext cx="2130922" cy="2314360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pl-PL" sz="1600" dirty="0" smtClean="0">
              <a:solidFill>
                <a:schemeClr val="bg1"/>
              </a:solidFill>
            </a:rPr>
            <a:t>Z czego:</a:t>
          </a:r>
        </a:p>
        <a:p xmlns:a="http://schemas.openxmlformats.org/drawingml/2006/main">
          <a:pPr algn="ctr"/>
          <a:r>
            <a:rPr lang="pl-PL" sz="1600" dirty="0">
              <a:solidFill>
                <a:schemeClr val="bg1"/>
              </a:solidFill>
            </a:rPr>
            <a:t>3</a:t>
          </a:r>
          <a:r>
            <a:rPr lang="pl-PL" sz="1600" dirty="0" smtClean="0">
              <a:solidFill>
                <a:schemeClr val="bg1"/>
              </a:solidFill>
            </a:rPr>
            <a:t> interwencje zakończyły się </a:t>
          </a:r>
          <a:r>
            <a:rPr lang="pl-PL" sz="1600" b="1" dirty="0" smtClean="0">
              <a:solidFill>
                <a:schemeClr val="bg1"/>
              </a:solidFill>
            </a:rPr>
            <a:t>MKK</a:t>
          </a:r>
        </a:p>
        <a:p xmlns:a="http://schemas.openxmlformats.org/drawingml/2006/main">
          <a:pPr algn="ctr"/>
          <a:endParaRPr lang="pl-PL" sz="1600" dirty="0">
            <a:solidFill>
              <a:schemeClr val="bg1"/>
            </a:solidFill>
          </a:endParaRPr>
        </a:p>
        <a:p xmlns:a="http://schemas.openxmlformats.org/drawingml/2006/main">
          <a:pPr algn="ctr"/>
          <a:r>
            <a:rPr lang="pl-PL" sz="1600" dirty="0" smtClean="0">
              <a:solidFill>
                <a:schemeClr val="bg1"/>
              </a:solidFill>
            </a:rPr>
            <a:t>19 interwencji zakończyło się </a:t>
          </a:r>
          <a:r>
            <a:rPr lang="pl-PL" sz="1600" b="1" dirty="0" smtClean="0">
              <a:solidFill>
                <a:schemeClr val="bg1"/>
              </a:solidFill>
            </a:rPr>
            <a:t>wezwaniem do poprawienia warunków bytowych</a:t>
          </a:r>
          <a:endParaRPr lang="pl-PL" sz="1600" b="1" dirty="0">
            <a:solidFill>
              <a:schemeClr val="bg1"/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8C8B3-2387-403A-829A-D92CC1D1BD08}" type="datetimeFigureOut">
              <a:rPr lang="pl-PL" smtClean="0"/>
              <a:pPr/>
              <a:t>2014-03-25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1DE7-2C1D-469F-BFD6-7228557359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9879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8C8B3-2387-403A-829A-D92CC1D1BD08}" type="datetimeFigureOut">
              <a:rPr lang="pl-PL" smtClean="0"/>
              <a:pPr/>
              <a:t>2014-03-25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1DE7-2C1D-469F-BFD6-7228557359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4374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8C8B3-2387-403A-829A-D92CC1D1BD08}" type="datetimeFigureOut">
              <a:rPr lang="pl-PL" smtClean="0"/>
              <a:pPr/>
              <a:t>2014-03-25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1DE7-2C1D-469F-BFD6-7228557359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420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8C8B3-2387-403A-829A-D92CC1D1BD08}" type="datetimeFigureOut">
              <a:rPr lang="pl-PL" smtClean="0"/>
              <a:pPr/>
              <a:t>2014-03-25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1DE7-2C1D-469F-BFD6-7228557359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8196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8C8B3-2387-403A-829A-D92CC1D1BD08}" type="datetimeFigureOut">
              <a:rPr lang="pl-PL" smtClean="0"/>
              <a:pPr/>
              <a:t>2014-03-25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1DE7-2C1D-469F-BFD6-7228557359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6789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8C8B3-2387-403A-829A-D92CC1D1BD08}" type="datetimeFigureOut">
              <a:rPr lang="pl-PL" smtClean="0"/>
              <a:pPr/>
              <a:t>2014-03-25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1DE7-2C1D-469F-BFD6-7228557359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4044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8C8B3-2387-403A-829A-D92CC1D1BD08}" type="datetimeFigureOut">
              <a:rPr lang="pl-PL" smtClean="0"/>
              <a:pPr/>
              <a:t>2014-03-25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1DE7-2C1D-469F-BFD6-7228557359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3270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8C8B3-2387-403A-829A-D92CC1D1BD08}" type="datetimeFigureOut">
              <a:rPr lang="pl-PL" smtClean="0"/>
              <a:pPr/>
              <a:t>2014-03-25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1DE7-2C1D-469F-BFD6-7228557359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1900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8C8B3-2387-403A-829A-D92CC1D1BD08}" type="datetimeFigureOut">
              <a:rPr lang="pl-PL" smtClean="0"/>
              <a:pPr/>
              <a:t>2014-03-25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1DE7-2C1D-469F-BFD6-7228557359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8875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8C8B3-2387-403A-829A-D92CC1D1BD08}" type="datetimeFigureOut">
              <a:rPr lang="pl-PL" smtClean="0"/>
              <a:pPr/>
              <a:t>2014-03-25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1DE7-2C1D-469F-BFD6-7228557359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588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8C8B3-2387-403A-829A-D92CC1D1BD08}" type="datetimeFigureOut">
              <a:rPr lang="pl-PL" smtClean="0"/>
              <a:pPr/>
              <a:t>2014-03-25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6E1DE7-2C1D-469F-BFD6-7228557359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1166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99CC00"/>
            </a:gs>
            <a:gs pos="95000">
              <a:srgbClr val="99CC00"/>
            </a:gs>
            <a:gs pos="65000">
              <a:schemeClr val="bg1"/>
            </a:gs>
            <a:gs pos="39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8C8B3-2387-403A-829A-D92CC1D1BD08}" type="datetimeFigureOut">
              <a:rPr lang="pl-PL" smtClean="0"/>
              <a:pPr/>
              <a:t>2014-03-25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E1DE7-2C1D-469F-BFD6-72285573596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08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6.gif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undelek.rsoz.org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../media/image16.gif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5.png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25.png"/><Relationship Id="rId4" Type="http://schemas.openxmlformats.org/officeDocument/2006/relationships/chart" Target="../charts/char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5.png"/><Relationship Id="rId4" Type="http://schemas.openxmlformats.org/officeDocument/2006/relationships/chart" Target="../charts/char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32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32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5" Type="http://schemas.openxmlformats.org/officeDocument/2006/relationships/image" Target="../media/image32.jpeg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image" Target="../media/image50.gif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soz.org/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microsoft.com/office/2007/relationships/hdphoto" Target="../media/hdphoto3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6" Type="http://schemas.openxmlformats.org/officeDocument/2006/relationships/image" Target="../media/image25.png"/><Relationship Id="rId5" Type="http://schemas.openxmlformats.org/officeDocument/2006/relationships/chart" Target="../charts/chart5.xml"/><Relationship Id="rId4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25.png"/><Relationship Id="rId5" Type="http://schemas.openxmlformats.org/officeDocument/2006/relationships/chart" Target="../charts/chart6.xml"/><Relationship Id="rId4" Type="http://schemas.microsoft.com/office/2007/relationships/hdphoto" Target="../media/hdphoto5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microsoft.com/office/2007/relationships/hdphoto" Target="../media/hdphoto6.wdp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17873" y="4138489"/>
            <a:ext cx="9144000" cy="2387600"/>
          </a:xfrm>
          <a:effectLst>
            <a:outerShdw blurRad="50800" dist="38100" dir="2700000" algn="tl" rotWithShape="0">
              <a:prstClr val="black">
                <a:alpha val="61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pl-PL" sz="4800" b="1" dirty="0" smtClean="0">
                <a:solidFill>
                  <a:schemeClr val="bg1"/>
                </a:solidFill>
              </a:rPr>
              <a:t/>
            </a:r>
            <a:br>
              <a:rPr lang="pl-PL" sz="4800" b="1" dirty="0" smtClean="0">
                <a:solidFill>
                  <a:schemeClr val="bg1"/>
                </a:solidFill>
              </a:rPr>
            </a:br>
            <a:r>
              <a:rPr lang="pl-PL" sz="4800" b="1" dirty="0" smtClean="0">
                <a:solidFill>
                  <a:schemeClr val="bg1"/>
                </a:solidFill>
              </a:rPr>
              <a:t>Sprawozdanie </a:t>
            </a:r>
            <a:r>
              <a:rPr lang="pl-PL" sz="4800" b="1" dirty="0">
                <a:solidFill>
                  <a:schemeClr val="bg1"/>
                </a:solidFill>
              </a:rPr>
              <a:t>merytoryczne </a:t>
            </a:r>
            <a:r>
              <a:rPr lang="pl-PL" sz="4800" b="1" dirty="0" smtClean="0">
                <a:solidFill>
                  <a:schemeClr val="bg1"/>
                </a:solidFill>
              </a:rPr>
              <a:t>                      </a:t>
            </a:r>
            <a:br>
              <a:rPr lang="pl-PL" sz="4800" b="1" dirty="0" smtClean="0">
                <a:solidFill>
                  <a:schemeClr val="bg1"/>
                </a:solidFill>
              </a:rPr>
            </a:br>
            <a:r>
              <a:rPr lang="pl-PL" sz="4800" b="1" dirty="0" smtClean="0">
                <a:solidFill>
                  <a:schemeClr val="bg1"/>
                </a:solidFill>
              </a:rPr>
              <a:t>z </a:t>
            </a:r>
            <a:r>
              <a:rPr lang="pl-PL" sz="4800" b="1" dirty="0">
                <a:solidFill>
                  <a:schemeClr val="bg1"/>
                </a:solidFill>
              </a:rPr>
              <a:t>działalności statutowej  </a:t>
            </a:r>
            <a:r>
              <a:rPr lang="pl-PL" sz="4800" b="1" dirty="0" smtClean="0">
                <a:solidFill>
                  <a:schemeClr val="bg1"/>
                </a:solidFill>
              </a:rPr>
              <a:t/>
            </a:r>
            <a:br>
              <a:rPr lang="pl-PL" sz="4800" b="1" dirty="0" smtClean="0">
                <a:solidFill>
                  <a:schemeClr val="bg1"/>
                </a:solidFill>
              </a:rPr>
            </a:br>
            <a:r>
              <a:rPr lang="pl-PL" sz="4000" b="1" dirty="0" smtClean="0">
                <a:solidFill>
                  <a:schemeClr val="bg1"/>
                </a:solidFill>
              </a:rPr>
              <a:t>Rzeszowskiego Stowarzyszenia Ochrony Zwierząt za 2013 rok</a:t>
            </a:r>
            <a:endParaRPr lang="pl-PL" sz="4000" b="1" dirty="0">
              <a:solidFill>
                <a:schemeClr val="bg1"/>
              </a:solidFill>
            </a:endParaRPr>
          </a:p>
        </p:txBody>
      </p:sp>
      <p:grpSp>
        <p:nvGrpSpPr>
          <p:cNvPr id="9" name="Grupa 8"/>
          <p:cNvGrpSpPr/>
          <p:nvPr/>
        </p:nvGrpSpPr>
        <p:grpSpPr>
          <a:xfrm>
            <a:off x="4572000" y="1078525"/>
            <a:ext cx="3035746" cy="2591042"/>
            <a:chOff x="9062877" y="4176611"/>
            <a:chExt cx="2762896" cy="2253517"/>
          </a:xfrm>
        </p:grpSpPr>
        <p:pic>
          <p:nvPicPr>
            <p:cNvPr id="7" name="Symbol zastępczy obrazu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1" b="1221"/>
            <a:stretch>
              <a:fillRect/>
            </a:stretch>
          </p:blipFill>
          <p:spPr>
            <a:xfrm rot="268508">
              <a:off x="9062877" y="4176611"/>
              <a:ext cx="2762896" cy="2181608"/>
            </a:xfrm>
            <a:prstGeom prst="rect">
              <a:avLst/>
            </a:prstGeom>
          </p:spPr>
        </p:pic>
        <p:sp>
          <p:nvSpPr>
            <p:cNvPr id="8" name="pole tekstowe 7"/>
            <p:cNvSpPr txBox="1"/>
            <p:nvPr/>
          </p:nvSpPr>
          <p:spPr>
            <a:xfrm rot="295739">
              <a:off x="10680813" y="6153129"/>
              <a:ext cx="1099275" cy="2769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pl-PL" sz="1200" dirty="0" smtClean="0">
                  <a:solidFill>
                    <a:srgbClr val="79B309"/>
                  </a:solidFill>
                </a:rPr>
                <a:t>ROK ZAŁ. 1997</a:t>
              </a:r>
              <a:endParaRPr lang="pl-PL" sz="1200" dirty="0">
                <a:solidFill>
                  <a:srgbClr val="79B30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707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l-PL" dirty="0" smtClean="0"/>
              <a:t>Pomoc innym – współpraca!</a:t>
            </a:r>
            <a:endParaRPr lang="pl-PL" dirty="0"/>
          </a:p>
        </p:txBody>
      </p:sp>
      <p:pic>
        <p:nvPicPr>
          <p:cNvPr id="6" name="Picture 2" descr="http://www.menopauza.pl/content_picture/full_size/istock_000003537520pomo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78" y="225663"/>
            <a:ext cx="1885350" cy="1200728"/>
          </a:xfrm>
          <a:prstGeom prst="rect">
            <a:avLst/>
          </a:prstGeom>
          <a:noFill/>
          <a:effectLst>
            <a:outerShdw dist="50800" dir="5400000" sx="1000" sy="1000" algn="ctr" rotWithShape="0">
              <a:srgbClr val="000000"/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400" y="226134"/>
            <a:ext cx="838499" cy="128842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025049" y="1829679"/>
            <a:ext cx="10515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Dzięki wpływom pochodzącym z 1% podatku pomagamy przede wszystkim</a:t>
            </a:r>
          </a:p>
          <a:p>
            <a:r>
              <a:rPr lang="pl-PL" b="1" dirty="0"/>
              <a:t>zwierzętom w schronisku </a:t>
            </a:r>
            <a:r>
              <a:rPr lang="pl-PL" b="1" i="1" dirty="0"/>
              <a:t>„Kundelek” </a:t>
            </a:r>
            <a:r>
              <a:rPr lang="pl-PL" b="1" dirty="0"/>
              <a:t>.</a:t>
            </a:r>
            <a:r>
              <a:rPr lang="pl-PL" dirty="0"/>
              <a:t> </a:t>
            </a:r>
          </a:p>
          <a:p>
            <a:pPr marL="540385">
              <a:buFont typeface="Arial" panose="020B0604020202020204" pitchFamily="34" charset="0"/>
              <a:buChar char="•"/>
            </a:pPr>
            <a:r>
              <a:rPr lang="pl-PL" dirty="0"/>
              <a:t> kupujemy leki, szczepionki, specjalistyczną karmę.</a:t>
            </a:r>
          </a:p>
          <a:p>
            <a:pPr marL="540385">
              <a:buFont typeface="Arial" panose="020B0604020202020204" pitchFamily="34" charset="0"/>
              <a:buChar char="•"/>
            </a:pPr>
            <a:r>
              <a:rPr lang="pl-PL" dirty="0"/>
              <a:t>pokrywamy w całości zapotrzebowanie na karmę, a dziennie musimy nakarmić  około 300 zwierząt.</a:t>
            </a:r>
          </a:p>
          <a:p>
            <a:pPr marL="540385">
              <a:buFont typeface="Arial" panose="020B0604020202020204" pitchFamily="34" charset="0"/>
              <a:buChar char="•"/>
            </a:pPr>
            <a:r>
              <a:rPr lang="pl-PL" dirty="0"/>
              <a:t>finansujemy zabiegi sterylizacji/ kastracji psów i kotów w schronisku,</a:t>
            </a:r>
          </a:p>
          <a:p>
            <a:pPr marL="540385">
              <a:buFont typeface="Arial" panose="020B0604020202020204" pitchFamily="34" charset="0"/>
              <a:buChar char="•"/>
            </a:pPr>
            <a:r>
              <a:rPr lang="pl-PL" dirty="0"/>
              <a:t>dla 359  psów i 127 kotów </a:t>
            </a:r>
            <a:r>
              <a:rPr lang="pl-PL" dirty="0" smtClean="0"/>
              <a:t>znaleźliśmy </a:t>
            </a:r>
            <a:r>
              <a:rPr lang="pl-PL" dirty="0"/>
              <a:t>nowe domy</a:t>
            </a:r>
            <a:r>
              <a:rPr lang="pl-PL" dirty="0" smtClean="0"/>
              <a:t>.</a:t>
            </a:r>
          </a:p>
          <a:p>
            <a:pPr marL="540385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b="1" u="sng" dirty="0"/>
              <a:t>Ponadto udało nam się również pomóc:</a:t>
            </a:r>
            <a:endParaRPr lang="pl-PL" dirty="0"/>
          </a:p>
          <a:p>
            <a:pPr marL="540385">
              <a:buFont typeface="Arial" panose="020B0604020202020204" pitchFamily="34" charset="0"/>
              <a:buChar char="•"/>
            </a:pPr>
            <a:r>
              <a:rPr lang="pl-PL" dirty="0"/>
              <a:t>zwierzętom bezdomnym w Przytulisku w Krośnie i Tarnobrzegu, zwierzętom pozostającym pod opieką SOS Husky, bezdomnemu psu i kotu w Rakszawie oraz zwierzętom przebywającym w Azylu u Majki w Wysokiej Strzyżowskiej,</a:t>
            </a:r>
          </a:p>
          <a:p>
            <a:pPr marL="540385">
              <a:buFont typeface="Arial" panose="020B0604020202020204" pitchFamily="34" charset="0"/>
              <a:buChar char="•"/>
            </a:pPr>
            <a:r>
              <a:rPr lang="pl-PL" dirty="0"/>
              <a:t>poprawić los zwierzętom w Przytulisku </a:t>
            </a:r>
            <a:r>
              <a:rPr lang="pl-PL" i="1" dirty="0"/>
              <a:t>„Cztery Łapy” </a:t>
            </a:r>
            <a:r>
              <a:rPr lang="pl-PL" dirty="0"/>
              <a:t>w Boguchwale,</a:t>
            </a:r>
          </a:p>
          <a:p>
            <a:pPr marL="540385">
              <a:buFont typeface="Arial" panose="020B0604020202020204" pitchFamily="34" charset="0"/>
              <a:buChar char="•"/>
            </a:pPr>
            <a:r>
              <a:rPr lang="pl-PL" dirty="0"/>
              <a:t>młodym stażem organizacjom pro-zwierzęcym wspierając ich m.in. finansowo w  postaci pokrycia kosztów leczenia zwierząt bezdomnych oraz ich sterylizacji,</a:t>
            </a:r>
          </a:p>
          <a:p>
            <a:pPr marL="540385">
              <a:buFont typeface="Arial" panose="020B0604020202020204" pitchFamily="34" charset="0"/>
              <a:buChar char="•"/>
            </a:pPr>
            <a:r>
              <a:rPr lang="pl-PL" dirty="0"/>
              <a:t>społecznym opiekunom kolonii kocich, którym przekazaliśmy karmę dla ich </a:t>
            </a:r>
            <a:r>
              <a:rPr lang="pl-PL" dirty="0" smtClean="0"/>
              <a:t>podopiecznych                                    </a:t>
            </a:r>
            <a:r>
              <a:rPr lang="pl-PL" dirty="0"/>
              <a:t>- kotów  wolno żyjących.</a:t>
            </a:r>
          </a:p>
          <a:p>
            <a:pPr marL="540385"/>
            <a:r>
              <a:rPr lang="pl-PL" dirty="0"/>
              <a:t>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0801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1731">
        <p15:prstTrans prst="fallOver"/>
      </p:transition>
    </mc:Choice>
    <mc:Fallback xmlns="">
      <p:transition spd="slow" advTm="617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52440" y="396815"/>
            <a:ext cx="5487119" cy="15009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l-PL" dirty="0" smtClean="0"/>
              <a:t>Koty wolno żyjące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9431" y="2514082"/>
            <a:ext cx="10353136" cy="40376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dirty="0"/>
              <a:t>W miarę posiadanych możliwości staramy się współpracować </a:t>
            </a:r>
            <a:r>
              <a:rPr lang="pl-PL" dirty="0" smtClean="0"/>
              <a:t>  z </a:t>
            </a:r>
            <a:r>
              <a:rPr lang="pl-PL" dirty="0"/>
              <a:t>karmicielami </a:t>
            </a:r>
            <a:r>
              <a:rPr lang="pl-PL" dirty="0" smtClean="0"/>
              <a:t>kotów, którzy swój wolny czas, a często i życie, poświęcają dla tych zwierząt. </a:t>
            </a:r>
          </a:p>
          <a:p>
            <a:pPr marL="0" indent="0">
              <a:buNone/>
            </a:pPr>
            <a:r>
              <a:rPr lang="pl-PL" dirty="0" smtClean="0"/>
              <a:t>Program </a:t>
            </a:r>
            <a:r>
              <a:rPr lang="pl-PL" dirty="0"/>
              <a:t>pomocy karmicielom wolno </a:t>
            </a:r>
            <a:r>
              <a:rPr lang="pl-PL" dirty="0" smtClean="0"/>
              <a:t> żyjących  </a:t>
            </a:r>
            <a:r>
              <a:rPr lang="pl-PL" dirty="0"/>
              <a:t>kotów cieszy się ogromnym zainteresowaniem, </a:t>
            </a:r>
            <a:r>
              <a:rPr lang="pl-PL" dirty="0" smtClean="0"/>
              <a:t>                    w </a:t>
            </a:r>
            <a:r>
              <a:rPr lang="pl-PL" dirty="0"/>
              <a:t>chwili obecnej współpracujemy </a:t>
            </a:r>
            <a:r>
              <a:rPr lang="pl-PL" b="1" dirty="0"/>
              <a:t>z 36  osobami </a:t>
            </a:r>
            <a:r>
              <a:rPr lang="pl-PL" dirty="0"/>
              <a:t>zajmującymi się kotami wolno żyjącymi z terenu miasta Rzeszowa, </a:t>
            </a:r>
            <a:r>
              <a:rPr lang="pl-PL" dirty="0" smtClean="0"/>
              <a:t>Łańcuta, Jasła, a  ich liczba ciągle rośnie.</a:t>
            </a:r>
          </a:p>
          <a:p>
            <a:pPr marL="0" indent="0">
              <a:buNone/>
            </a:pPr>
            <a:r>
              <a:rPr lang="pl-PL" dirty="0" smtClean="0"/>
              <a:t>Od lat RSOZ pilotuje bezpłatną sterylizację kotów wolno żyjących w naszym mieście , która jest finansowana przez Gminę Rzeszów.</a:t>
            </a:r>
          </a:p>
          <a:p>
            <a:pPr marL="0" indent="0">
              <a:buNone/>
            </a:pPr>
            <a:r>
              <a:rPr lang="pl-PL" dirty="0" smtClean="0"/>
              <a:t>Zakupione  klatki pułapki, które służą do wyłapywania kotów wolno żyjących są  wypożyczane  nieodpłatnie   osobom zainteresowanym.  </a:t>
            </a:r>
          </a:p>
          <a:p>
            <a:pPr marL="0" indent="0">
              <a:buNone/>
            </a:pPr>
            <a:r>
              <a:rPr lang="pl-PL" dirty="0" smtClean="0"/>
              <a:t>W roku sprawozdawczym  Stowarzyszenie  przeznaczyło na pomoc kotom wolno żyjącym łącznie </a:t>
            </a:r>
          </a:p>
          <a:p>
            <a:pPr marL="0" indent="0">
              <a:buNone/>
            </a:pPr>
            <a:r>
              <a:rPr lang="pl-PL" dirty="0" smtClean="0"/>
              <a:t>środki finansowe w wysokości  </a:t>
            </a:r>
            <a:r>
              <a:rPr lang="pl-PL" b="1" dirty="0" smtClean="0"/>
              <a:t>13.763,86 zł </a:t>
            </a:r>
            <a:r>
              <a:rPr lang="pl-PL" dirty="0" smtClean="0"/>
              <a:t>(</a:t>
            </a:r>
            <a:r>
              <a:rPr lang="pl-PL" b="1" dirty="0" smtClean="0"/>
              <a:t>z tej kwoty zakupiono 840 kg karmy </a:t>
            </a:r>
            <a:r>
              <a:rPr lang="pl-PL" b="1" dirty="0"/>
              <a:t>z</a:t>
            </a:r>
            <a:r>
              <a:rPr lang="pl-PL" b="1" dirty="0" smtClean="0"/>
              <a:t>ostały </a:t>
            </a:r>
            <a:r>
              <a:rPr lang="pl-PL" b="1" dirty="0"/>
              <a:t>również częściowo pokryte  koszty leczenia rannych, chorych  rokujących  wyleczenie  </a:t>
            </a:r>
            <a:r>
              <a:rPr lang="pl-PL" b="1" dirty="0" smtClean="0"/>
              <a:t>kotów).</a:t>
            </a:r>
            <a:r>
              <a:rPr lang="pl-PL" dirty="0" smtClean="0"/>
              <a:t> </a:t>
            </a:r>
          </a:p>
          <a:p>
            <a:pPr marL="0" indent="0">
              <a:buNone/>
            </a:pPr>
            <a:r>
              <a:rPr lang="pl-PL" dirty="0" smtClean="0"/>
              <a:t>Zakupiono karmę na kwotę </a:t>
            </a:r>
            <a:r>
              <a:rPr lang="pl-PL" b="1" dirty="0" smtClean="0"/>
              <a:t>1109 zł, </a:t>
            </a:r>
            <a:r>
              <a:rPr lang="pl-PL" dirty="0" smtClean="0"/>
              <a:t>którą przekazano karmicielom.</a:t>
            </a:r>
          </a:p>
          <a:p>
            <a:pPr marL="0" indent="0">
              <a:buNone/>
            </a:pPr>
            <a:r>
              <a:rPr lang="pl-PL" dirty="0" smtClean="0"/>
              <a:t>            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8204" name="Picture 12" descr="https://encrypted-tbn0.gstatic.com/images?q=tbn:ANd9GcQBSTyuxJ-iZf8IAW1-DxglnLBalVj1nKFIxBWE1dHUMBOESTQ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863" y="629613"/>
            <a:ext cx="1115888" cy="157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encrypted-tbn1.gstatic.com/images?q=tbn:ANd9GcTgbYlDpGQDamMsIM5f4OZqZu2_V2fvQwGEK2Xd4YtNp-8qt1u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6782">
            <a:off x="9893807" y="582660"/>
            <a:ext cx="1907745" cy="91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6058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5118">
        <p15:prstTrans prst="fallOver"/>
      </p:transition>
    </mc:Choice>
    <mc:Fallback xmlns="">
      <p:transition spd="slow" advTm="551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4049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l-PL" dirty="0" smtClean="0"/>
              <a:t>Działania na rzecz </a:t>
            </a:r>
            <a:br>
              <a:rPr lang="pl-PL" dirty="0" smtClean="0"/>
            </a:br>
            <a:r>
              <a:rPr lang="pl-PL" dirty="0" smtClean="0"/>
              <a:t>poprawy sytuacji prawnej zwierząt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11033234" cy="6018650"/>
          </a:xfrm>
        </p:spPr>
        <p:txBody>
          <a:bodyPr>
            <a:noAutofit/>
          </a:bodyPr>
          <a:lstStyle/>
          <a:p>
            <a:r>
              <a:rPr lang="pl-PL" sz="2400" dirty="0"/>
              <a:t>Dotychczas dokonana przez RSOZ analiza uchwalonych na podkarpaciu programów wskazuje, iż większość zapisów w nich zawartych, formułowane jest w sposób bardzo ogólnikowy, sprowadzają się jedynie do wypunktowania obligatoryjnych pkt z art. 11a – niekiedy praktycznie je powielają - bez dokładniejszego wyjaśnienia, jak będą te projekty realizowane w praktyce.</a:t>
            </a:r>
          </a:p>
          <a:p>
            <a:r>
              <a:rPr lang="pl-PL" sz="2400" dirty="0"/>
              <a:t>Jednym z najczęściej popełnianych błędów przez gminy jest niedokładne wskazywanie, do jakich miejsc podmioty wyłapujące bezdomne zwierzęta będą je dostarczać - nie wskazują adresu konkretnego schroniska; podmiotu zobowiązanego do zapewnienia całodobowej opieki weterynaryjnej (w przypadku wystąpienia zdarzeń drogowych z udziałem zwierząt) poprzez podanie miejsca (siedziby lecznicy), gdzie taka pomoc będzie udzielana; nie określają konkretnego gospodarstwa rolnego zapewniającego miejsce dla zwierząt gospodarskich, pomijają lub w ogóle nie precyzują wysokości środków finansowych przeznaczonych na realizację programu, sposobu ich wydatkowania.</a:t>
            </a:r>
          </a:p>
          <a:p>
            <a:endParaRPr lang="pl-PL" sz="1800" dirty="0"/>
          </a:p>
        </p:txBody>
      </p:sp>
      <p:pic>
        <p:nvPicPr>
          <p:cNvPr id="2050" name="Picture 2" descr="http://psychologikaprawnika.files.wordpress.com/2013/03/paragra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352" y="365125"/>
            <a:ext cx="1608082" cy="120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1765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5127">
        <p15:prstTrans prst="fallOver"/>
      </p:transition>
    </mc:Choice>
    <mc:Fallback xmlns="">
      <p:transition spd="slow" advTm="951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12076" y="967783"/>
            <a:ext cx="9551276" cy="5369986"/>
          </a:xfrm>
        </p:spPr>
        <p:txBody>
          <a:bodyPr>
            <a:normAutofit lnSpcReduction="10000"/>
          </a:bodyPr>
          <a:lstStyle/>
          <a:p>
            <a:r>
              <a:rPr lang="pl-PL" dirty="0"/>
              <a:t>Z obowiązku zapewnienia bezdomnym zwierzętom miejsca </a:t>
            </a:r>
            <a:r>
              <a:rPr lang="pl-PL" dirty="0" smtClean="0"/>
              <a:t>                   w </a:t>
            </a:r>
            <a:r>
              <a:rPr lang="pl-PL" dirty="0"/>
              <a:t>schronisku nie może zwalniać gmin ich przepełnienie, trudności z zawarciem stosownej umowy, w szczególności, gdy istnieje możliwość zapewnienia miejsca w innych, dalej położonych schroniskach dla zwierząt.</a:t>
            </a:r>
          </a:p>
          <a:p>
            <a:r>
              <a:rPr lang="pl-PL" dirty="0"/>
              <a:t>W konsekwencji podmioty nie wypełniają dyspozycji ustawy </a:t>
            </a:r>
            <a:r>
              <a:rPr lang="pl-PL" dirty="0" smtClean="0"/>
              <a:t>                  o </a:t>
            </a:r>
            <a:r>
              <a:rPr lang="pl-PL" dirty="0"/>
              <a:t>ochronie zwierząt czyniąc tym samym postanowienia uchwalanych programów pozornymi i </a:t>
            </a:r>
            <a:r>
              <a:rPr lang="pl-PL" dirty="0" err="1" smtClean="0"/>
              <a:t>domniemając</a:t>
            </a:r>
            <a:r>
              <a:rPr lang="pl-PL" dirty="0"/>
              <a:t>, najwyraźniej powziętymi w celu ominięcia niewygodnego prawa. Przypadki uchwalania programów zawierających </a:t>
            </a:r>
            <a:r>
              <a:rPr lang="pl-PL" dirty="0" smtClean="0"/>
              <a:t>                         w/w </a:t>
            </a:r>
            <a:r>
              <a:rPr lang="pl-PL" dirty="0"/>
              <a:t>braki występują w ok. 80 % uchwalonych przez rady gmin z woj. podkarpackiego programach i co zdumiewające wchodzą do obrotu prawnego bez jakichkolwiek interwencji ze strony organów nadzoru.</a:t>
            </a:r>
          </a:p>
        </p:txBody>
      </p:sp>
      <p:pic>
        <p:nvPicPr>
          <p:cNvPr id="4" name="Picture 2" descr="http://psychologikaprawnika.files.wordpress.com/2013/03/paragra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352" y="365125"/>
            <a:ext cx="1608082" cy="120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418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1434" y="239001"/>
            <a:ext cx="9601200" cy="68462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 smtClean="0"/>
          </a:p>
          <a:p>
            <a:r>
              <a:rPr lang="pl-PL" dirty="0" smtClean="0"/>
              <a:t>Zdarzają się również sytuacje zdumiewające - programy w ogóle nie zostają w gminach uchwalane, choć są aktami koniecznymi formalnie.</a:t>
            </a:r>
          </a:p>
          <a:p>
            <a:r>
              <a:rPr lang="pl-PL" dirty="0" smtClean="0"/>
              <a:t>Mając na uwadze dobro zwierząt Rzeszowskie </a:t>
            </a:r>
            <a:r>
              <a:rPr lang="pl-PL" dirty="0"/>
              <a:t>Stowarzyszenie Ochrony Zwierząt </a:t>
            </a:r>
            <a:r>
              <a:rPr lang="pl-PL" dirty="0" smtClean="0"/>
              <a:t>na podstawie przyznanych ustawowo uprawnień wezwało </a:t>
            </a:r>
            <a:r>
              <a:rPr lang="pl-PL" dirty="0"/>
              <a:t>gminy do usunięcia naruszenia prawa </a:t>
            </a:r>
            <a:r>
              <a:rPr lang="pl-PL" dirty="0" smtClean="0"/>
              <a:t>                   w </a:t>
            </a:r>
            <a:r>
              <a:rPr lang="pl-PL" dirty="0"/>
              <a:t>zw. z naruszeniem art. 11a ustawy z dnia 21 sierpnia 1997r. </a:t>
            </a:r>
            <a:r>
              <a:rPr lang="pl-PL" dirty="0" smtClean="0"/>
              <a:t>              </a:t>
            </a:r>
            <a:r>
              <a:rPr lang="pl-PL" i="1" dirty="0" smtClean="0"/>
              <a:t>o </a:t>
            </a:r>
            <a:r>
              <a:rPr lang="pl-PL" i="1" dirty="0"/>
              <a:t>ochronie zwierząt. </a:t>
            </a:r>
            <a:r>
              <a:rPr lang="pl-PL" i="1" dirty="0" smtClean="0"/>
              <a:t>                          </a:t>
            </a:r>
          </a:p>
          <a:p>
            <a:r>
              <a:rPr lang="pl-PL" i="1" dirty="0" smtClean="0"/>
              <a:t>W kilku przypadkach zmuszeni byliśmy do skorzystania ze swoich ustawowych uprawnień i wystąpiliśmy na drogę sądową</a:t>
            </a:r>
            <a:r>
              <a:rPr lang="pl-PL" dirty="0" smtClean="0"/>
              <a:t> (</a:t>
            </a:r>
            <a:r>
              <a:rPr lang="pl-PL" dirty="0"/>
              <a:t>sprawy w toku</a:t>
            </a:r>
            <a:r>
              <a:rPr lang="pl-PL" dirty="0" smtClean="0"/>
              <a:t>).</a:t>
            </a:r>
            <a:endParaRPr lang="pl-PL" dirty="0"/>
          </a:p>
        </p:txBody>
      </p:sp>
      <p:pic>
        <p:nvPicPr>
          <p:cNvPr id="4" name="Picture 2" descr="http://psychologikaprawnika.files.wordpress.com/2013/03/paragra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352" y="365125"/>
            <a:ext cx="1608082" cy="120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891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4062" y="283447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Schronisko „Kundelek”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754093"/>
            <a:ext cx="10515600" cy="5450748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pl-PL" sz="4500" dirty="0"/>
              <a:t>Rzeszowskie Stowarzyszenie Ochrony Zwierząt w Rzeszowie, na podstawie </a:t>
            </a:r>
            <a:r>
              <a:rPr lang="pl-PL" sz="4500" dirty="0" smtClean="0"/>
              <a:t>umowy, </a:t>
            </a:r>
            <a:r>
              <a:rPr lang="pl-PL" sz="4500" dirty="0"/>
              <a:t>na realizację  zadania </a:t>
            </a:r>
            <a:r>
              <a:rPr lang="pl-PL" sz="4500" dirty="0" smtClean="0"/>
              <a:t>publicznego, </a:t>
            </a:r>
            <a:r>
              <a:rPr lang="pl-PL" sz="4500" dirty="0"/>
              <a:t>zawartej w 2012r. z Urzędem Miejskim w Rzeszowie </a:t>
            </a:r>
            <a:r>
              <a:rPr lang="pl-PL" sz="4500" dirty="0" smtClean="0"/>
              <a:t>jest  </a:t>
            </a:r>
            <a:r>
              <a:rPr lang="pl-PL" sz="4500" dirty="0"/>
              <a:t>administratorem Miejskiego Schroniska dla Bezdomnych Zwierząt „Kundelek</a:t>
            </a:r>
            <a:r>
              <a:rPr lang="pl-PL" sz="4500" dirty="0" smtClean="0"/>
              <a:t>”. </a:t>
            </a:r>
            <a:r>
              <a:rPr lang="pl-PL" sz="4500" dirty="0"/>
              <a:t>Zgodnie z w/w umową Stowarzyszenie  realizuje dwa zadania </a:t>
            </a:r>
            <a:r>
              <a:rPr lang="pl-PL" sz="4500" dirty="0" smtClean="0"/>
              <a:t>związane z </a:t>
            </a:r>
            <a:r>
              <a:rPr lang="pl-PL" sz="4500" dirty="0"/>
              <a:t>ochroną zwierząt na terenie naszego miasta. Zadania </a:t>
            </a:r>
            <a:r>
              <a:rPr lang="pl-PL" sz="4500" dirty="0" smtClean="0"/>
              <a:t>te </a:t>
            </a:r>
            <a:r>
              <a:rPr lang="pl-PL" sz="4500" dirty="0"/>
              <a:t>są częściowo dotowane przez gminę w formie  </a:t>
            </a:r>
            <a:r>
              <a:rPr lang="pl-PL" sz="4500" dirty="0" smtClean="0"/>
              <a:t>dotacji,                                      która  </a:t>
            </a:r>
            <a:r>
              <a:rPr lang="pl-PL" sz="4500" dirty="0"/>
              <a:t>w </a:t>
            </a:r>
            <a:r>
              <a:rPr lang="pl-PL" sz="4500" dirty="0" smtClean="0"/>
              <a:t>2013 r. wynosiła </a:t>
            </a:r>
            <a:r>
              <a:rPr lang="pl-PL" sz="4500" b="1" dirty="0"/>
              <a:t>519 </a:t>
            </a:r>
            <a:r>
              <a:rPr lang="pl-PL" sz="4500" b="1" dirty="0" smtClean="0"/>
              <a:t>229,00 zł</a:t>
            </a:r>
            <a:r>
              <a:rPr lang="pl-PL" sz="4500" dirty="0" smtClean="0"/>
              <a:t>. </a:t>
            </a:r>
            <a:r>
              <a:rPr lang="pl-PL" sz="4500" dirty="0"/>
              <a:t>Pozostałe koszty w wys</a:t>
            </a:r>
            <a:r>
              <a:rPr lang="pl-PL" sz="4500" dirty="0" smtClean="0"/>
              <a:t>. 188 019,00 zł </a:t>
            </a:r>
            <a:r>
              <a:rPr lang="pl-PL" sz="4500" dirty="0"/>
              <a:t>zostały poniesione przez </a:t>
            </a:r>
            <a:r>
              <a:rPr lang="pl-PL" sz="4500" dirty="0" smtClean="0"/>
              <a:t>RSOZ. </a:t>
            </a:r>
          </a:p>
          <a:p>
            <a:pPr marL="0" indent="0" algn="just">
              <a:buNone/>
            </a:pPr>
            <a:r>
              <a:rPr lang="pl-PL" sz="4500" dirty="0" smtClean="0"/>
              <a:t>Do </a:t>
            </a:r>
            <a:r>
              <a:rPr lang="pl-PL" sz="4500" dirty="0"/>
              <a:t>pełnej realizacji  zadań związanych z funkcjonowaniem schroniska oraz opieki nad </a:t>
            </a:r>
            <a:r>
              <a:rPr lang="pl-PL" sz="4500" dirty="0" smtClean="0"/>
              <a:t>zwierzętami </a:t>
            </a:r>
            <a:r>
              <a:rPr lang="pl-PL" sz="4500" dirty="0"/>
              <a:t>na wyższym niż </a:t>
            </a:r>
            <a:r>
              <a:rPr lang="pl-PL" sz="4500" dirty="0" smtClean="0"/>
              <a:t>minimalny poziomie, </a:t>
            </a:r>
            <a:r>
              <a:rPr lang="pl-PL" sz="4500" dirty="0"/>
              <a:t>zostały poniesione przez </a:t>
            </a:r>
            <a:r>
              <a:rPr lang="pl-PL" sz="4500" dirty="0" smtClean="0"/>
              <a:t>Stowarzyszenie </a:t>
            </a:r>
            <a:r>
              <a:rPr lang="pl-PL" sz="4500" dirty="0"/>
              <a:t>dodatkowe </a:t>
            </a:r>
            <a:r>
              <a:rPr lang="pl-PL" sz="4500" dirty="0" smtClean="0"/>
              <a:t>koszty </a:t>
            </a:r>
            <a:r>
              <a:rPr lang="pl-PL" sz="4500" dirty="0"/>
              <a:t>w wys. 99 981,44 </a:t>
            </a:r>
            <a:r>
              <a:rPr lang="pl-PL" sz="4500" dirty="0" smtClean="0"/>
              <a:t>zł., które </a:t>
            </a:r>
            <a:r>
              <a:rPr lang="pl-PL" sz="4500" dirty="0"/>
              <a:t>obejmują zabezpieczenie w 100% zapotrzebowania na karmę </a:t>
            </a:r>
            <a:r>
              <a:rPr lang="pl-PL" sz="4500" dirty="0" smtClean="0"/>
              <a:t>oraz pełną opiekę weterynaryjną (w tym sterylizację/kastrację </a:t>
            </a:r>
            <a:r>
              <a:rPr lang="pl-PL" sz="4500" dirty="0"/>
              <a:t>psów i kotów w </a:t>
            </a:r>
            <a:r>
              <a:rPr lang="pl-PL" sz="4500" dirty="0" smtClean="0"/>
              <a:t>schronisku). </a:t>
            </a:r>
            <a:r>
              <a:rPr lang="pl-PL" sz="4500" dirty="0"/>
              <a:t>Stowarzyszenie w  2013 przekazało schroniskowym zwierzakom </a:t>
            </a:r>
            <a:r>
              <a:rPr lang="pl-PL" sz="4500" b="1" dirty="0"/>
              <a:t>36 ton karmy </a:t>
            </a:r>
            <a:r>
              <a:rPr lang="pl-PL" sz="4500" b="1" dirty="0" smtClean="0"/>
              <a:t>                   </a:t>
            </a:r>
            <a:r>
              <a:rPr lang="pl-PL" sz="4500" dirty="0" smtClean="0"/>
              <a:t>o </a:t>
            </a:r>
            <a:r>
              <a:rPr lang="pl-PL" sz="4500" dirty="0"/>
              <a:t>łącznej wartości  107 030,01 . Karma ta została zakupiona przez RSOZ</a:t>
            </a:r>
            <a:r>
              <a:rPr lang="pl-PL" sz="4500" dirty="0" smtClean="0"/>
              <a:t>, </a:t>
            </a:r>
            <a:r>
              <a:rPr lang="pl-PL" sz="4500" dirty="0"/>
              <a:t>częściowo pochodziła </a:t>
            </a:r>
            <a:r>
              <a:rPr lang="pl-PL" sz="4500" dirty="0" smtClean="0"/>
              <a:t>również </a:t>
            </a:r>
            <a:r>
              <a:rPr lang="pl-PL" sz="4500" dirty="0"/>
              <a:t>z darowizn, zbiórek oraz z akcji „Pomóżmy Zwierzakom</a:t>
            </a:r>
            <a:r>
              <a:rPr lang="pl-PL" sz="4500" dirty="0" smtClean="0"/>
              <a:t>”.</a:t>
            </a:r>
            <a:endParaRPr lang="pl-PL" sz="4500" dirty="0"/>
          </a:p>
          <a:p>
            <a:pPr marL="0" indent="0" algn="just">
              <a:buNone/>
            </a:pPr>
            <a:r>
              <a:rPr lang="pl-PL" sz="4500" dirty="0"/>
              <a:t> </a:t>
            </a:r>
          </a:p>
          <a:p>
            <a:endParaRPr lang="pl-PL" dirty="0"/>
          </a:p>
        </p:txBody>
      </p:sp>
      <p:grpSp>
        <p:nvGrpSpPr>
          <p:cNvPr id="5" name="Grupa 4"/>
          <p:cNvGrpSpPr/>
          <p:nvPr/>
        </p:nvGrpSpPr>
        <p:grpSpPr>
          <a:xfrm>
            <a:off x="10162572" y="77736"/>
            <a:ext cx="1773735" cy="1531274"/>
            <a:chOff x="7849977" y="917012"/>
            <a:chExt cx="2002890" cy="1687741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9977" y="917012"/>
              <a:ext cx="2002890" cy="1687741"/>
            </a:xfrm>
            <a:prstGeom prst="rect">
              <a:avLst/>
            </a:prstGeom>
          </p:spPr>
        </p:pic>
        <p:sp>
          <p:nvSpPr>
            <p:cNvPr id="7" name="pole tekstowe 6"/>
            <p:cNvSpPr txBox="1"/>
            <p:nvPr/>
          </p:nvSpPr>
          <p:spPr>
            <a:xfrm rot="1633836">
              <a:off x="8113347" y="2367920"/>
              <a:ext cx="800219" cy="230832"/>
            </a:xfrm>
            <a:prstGeom prst="rect">
              <a:avLst/>
            </a:prstGeom>
            <a:noFill/>
            <a:effectLst>
              <a:softEdge rad="12700"/>
            </a:effectLst>
          </p:spPr>
          <p:txBody>
            <a:bodyPr wrap="none" rtlCol="0">
              <a:spAutoFit/>
            </a:bodyPr>
            <a:lstStyle/>
            <a:p>
              <a:r>
                <a:rPr lang="pl-PL" sz="900" dirty="0" smtClean="0">
                  <a:solidFill>
                    <a:srgbClr val="78B208"/>
                  </a:solidFill>
                </a:rPr>
                <a:t>Rok zał. 1997</a:t>
              </a:r>
              <a:endParaRPr lang="pl-PL" sz="900" dirty="0">
                <a:solidFill>
                  <a:srgbClr val="78B208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99520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724">
        <p15:prstTrans prst="fallOver"/>
      </p:transition>
    </mc:Choice>
    <mc:Fallback xmlns="">
      <p:transition spd="slow" advTm="1507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472966"/>
            <a:ext cx="9324372" cy="570399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/>
              <a:t>W roku 2013 Rzeszowskie Stowarzyszenie Ochrony Zwierząt łącznie dofinansowało schronisko „</a:t>
            </a:r>
            <a:r>
              <a:rPr lang="pl-PL" i="1" dirty="0" smtClean="0"/>
              <a:t>Kundelek</a:t>
            </a:r>
            <a:r>
              <a:rPr lang="pl-PL" dirty="0" smtClean="0"/>
              <a:t>” w </a:t>
            </a:r>
            <a:r>
              <a:rPr lang="pl-PL" dirty="0"/>
              <a:t>kwocie  </a:t>
            </a:r>
            <a:r>
              <a:rPr lang="pl-PL" b="1" dirty="0"/>
              <a:t>288 000,44 złotych</a:t>
            </a:r>
            <a:r>
              <a:rPr lang="pl-PL" dirty="0"/>
              <a:t> co miało istotny wpływ na podniesienie standardu opieki  nad zwierzętami</a:t>
            </a:r>
            <a:r>
              <a:rPr lang="pl-PL" dirty="0" smtClean="0"/>
              <a:t>.</a:t>
            </a:r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r>
              <a:rPr lang="pl-PL" dirty="0"/>
              <a:t>W ramach </a:t>
            </a:r>
            <a:r>
              <a:rPr lang="pl-PL" b="1" dirty="0"/>
              <a:t>akcji adopcyjnej zwierząt ze schroniska </a:t>
            </a:r>
            <a:r>
              <a:rPr lang="pl-PL" dirty="0"/>
              <a:t>w 2013 r. dla </a:t>
            </a:r>
            <a:r>
              <a:rPr lang="pl-PL" b="1" dirty="0"/>
              <a:t>359  psów </a:t>
            </a:r>
            <a:r>
              <a:rPr lang="pl-PL" dirty="0"/>
              <a:t>i </a:t>
            </a:r>
            <a:r>
              <a:rPr lang="pl-PL" b="1" dirty="0"/>
              <a:t>127 kotów </a:t>
            </a:r>
            <a:r>
              <a:rPr lang="pl-PL" dirty="0"/>
              <a:t>znaleźliśmy nowych odpowiedzialnych opiekunów. Wskaźnik adopcji stanowi dla psów 86% oraz 55% dla kotów. Liczba adopcji uplasowała się na tym samym poziomie co w latach ubiegłych i jest to w dużej mierze zasługą pracowników schroniska, Wolontariuszy </a:t>
            </a:r>
            <a:r>
              <a:rPr lang="pl-PL" dirty="0" smtClean="0"/>
              <a:t>                              i </a:t>
            </a:r>
            <a:r>
              <a:rPr lang="pl-PL" dirty="0"/>
              <a:t>sprawnie działającego biura adopcyjnego oraz lokalnych mediów, z którymi od lat współpracujemy. </a:t>
            </a:r>
          </a:p>
          <a:p>
            <a:endParaRPr lang="pl-PL" dirty="0"/>
          </a:p>
        </p:txBody>
      </p:sp>
      <p:grpSp>
        <p:nvGrpSpPr>
          <p:cNvPr id="4" name="Grupa 3"/>
          <p:cNvGrpSpPr/>
          <p:nvPr/>
        </p:nvGrpSpPr>
        <p:grpSpPr>
          <a:xfrm>
            <a:off x="10162572" y="77736"/>
            <a:ext cx="1773735" cy="1531274"/>
            <a:chOff x="7849977" y="917012"/>
            <a:chExt cx="2002890" cy="1687741"/>
          </a:xfrm>
        </p:grpSpPr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9977" y="917012"/>
              <a:ext cx="2002890" cy="1687741"/>
            </a:xfrm>
            <a:prstGeom prst="rect">
              <a:avLst/>
            </a:prstGeom>
          </p:spPr>
        </p:pic>
        <p:sp>
          <p:nvSpPr>
            <p:cNvPr id="6" name="pole tekstowe 5"/>
            <p:cNvSpPr txBox="1"/>
            <p:nvPr/>
          </p:nvSpPr>
          <p:spPr>
            <a:xfrm rot="1633836">
              <a:off x="8113347" y="2367920"/>
              <a:ext cx="800219" cy="230832"/>
            </a:xfrm>
            <a:prstGeom prst="rect">
              <a:avLst/>
            </a:prstGeom>
            <a:noFill/>
            <a:effectLst>
              <a:softEdge rad="12700"/>
            </a:effectLst>
          </p:spPr>
          <p:txBody>
            <a:bodyPr wrap="none" rtlCol="0">
              <a:spAutoFit/>
            </a:bodyPr>
            <a:lstStyle/>
            <a:p>
              <a:r>
                <a:rPr lang="pl-PL" sz="900" dirty="0" smtClean="0">
                  <a:solidFill>
                    <a:srgbClr val="78B208"/>
                  </a:solidFill>
                </a:rPr>
                <a:t>Rok zał. 1997</a:t>
              </a:r>
              <a:endParaRPr lang="pl-PL" sz="900" dirty="0">
                <a:solidFill>
                  <a:srgbClr val="78B20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3834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84060" y="1466479"/>
            <a:ext cx="880790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Zwierzęta ze schroniska  wydawane do nowych </a:t>
            </a:r>
            <a:r>
              <a:rPr lang="pl-PL" dirty="0" smtClean="0"/>
              <a:t>domów - </a:t>
            </a:r>
            <a:r>
              <a:rPr lang="pl-PL" dirty="0"/>
              <a:t>posiadają książeczki zdrowia, są zaszczepione przeciwko wszystkim chorobom </a:t>
            </a:r>
            <a:r>
              <a:rPr lang="pl-PL" dirty="0" smtClean="0"/>
              <a:t>zakaźnym, </a:t>
            </a:r>
            <a:r>
              <a:rPr lang="pl-PL" dirty="0" err="1" smtClean="0"/>
              <a:t>zaczipowane</a:t>
            </a:r>
            <a:r>
              <a:rPr lang="pl-PL" dirty="0" smtClean="0"/>
              <a:t> </a:t>
            </a:r>
            <a:r>
              <a:rPr lang="pl-PL" dirty="0"/>
              <a:t>oraz </a:t>
            </a:r>
            <a:r>
              <a:rPr lang="pl-PL" dirty="0" smtClean="0"/>
              <a:t>oznakowane poprzez przypiętą przy obroży zawieszkę z nr telefonu i/lub tatuaż. Wiele oznakowanych                      w ten sposób zwierząt uniknęło powrotu do schroniska. </a:t>
            </a:r>
          </a:p>
          <a:p>
            <a:pPr algn="just"/>
            <a:endParaRPr lang="pl-PL" dirty="0"/>
          </a:p>
          <a:p>
            <a:pPr algn="just"/>
            <a:r>
              <a:rPr lang="pl-PL" dirty="0"/>
              <a:t>S</a:t>
            </a:r>
            <a:r>
              <a:rPr lang="pl-PL" dirty="0" smtClean="0"/>
              <a:t>to dwadzieścia trzy psy, które trafiły do schroniska zostały odebrane przez właścicieli dzięki oznakowaniu. </a:t>
            </a:r>
          </a:p>
          <a:p>
            <a:pPr algn="just"/>
            <a:endParaRPr lang="pl-PL" dirty="0" smtClean="0"/>
          </a:p>
          <a:p>
            <a:pPr algn="just"/>
            <a:r>
              <a:rPr lang="pl-PL" dirty="0" smtClean="0"/>
              <a:t>Podczas realizacji zgłoszeń udało się ustalić właścicieli psów we wczesnym etapie.                                  W ten sposób </a:t>
            </a:r>
            <a:r>
              <a:rPr lang="pl-PL" dirty="0"/>
              <a:t>o</a:t>
            </a:r>
            <a:r>
              <a:rPr lang="pl-PL" dirty="0" smtClean="0"/>
              <a:t>koło 90. zwierząt </a:t>
            </a:r>
            <a:r>
              <a:rPr lang="pl-PL" dirty="0"/>
              <a:t>nigdy nie trafiło do </a:t>
            </a:r>
            <a:r>
              <a:rPr lang="pl-PL" dirty="0" smtClean="0"/>
              <a:t>schroniska.</a:t>
            </a:r>
          </a:p>
          <a:p>
            <a:pPr algn="just"/>
            <a:endParaRPr lang="pl-PL" dirty="0"/>
          </a:p>
          <a:p>
            <a:pPr algn="just"/>
            <a:r>
              <a:rPr lang="pl-PL" dirty="0" smtClean="0"/>
              <a:t>Takie działanie jest możliwe dzięki zatrudnieniu przez RSOZ inspektorów ds. ochrony zwierząt, którzy dbają o ich dobro, a nie hycli, bezmyślnie wyłapujących zwierzęta. </a:t>
            </a:r>
          </a:p>
          <a:p>
            <a:pPr algn="just"/>
            <a:r>
              <a:rPr lang="pl-PL" dirty="0"/>
              <a:t>W schronisku prowadzony jest na bieżąco program kastracji i sterylizacji psów i kotów.</a:t>
            </a:r>
          </a:p>
          <a:p>
            <a:pPr algn="just"/>
            <a:endParaRPr lang="pl-PL" dirty="0" smtClean="0"/>
          </a:p>
          <a:p>
            <a:pPr algn="just"/>
            <a:r>
              <a:rPr lang="pl-PL" dirty="0" smtClean="0"/>
              <a:t>Schronisko </a:t>
            </a:r>
            <a:r>
              <a:rPr lang="pl-PL" dirty="0"/>
              <a:t>jest otwarte przez sześć dni w tygodniu dla osób odwiedzających. </a:t>
            </a:r>
          </a:p>
          <a:p>
            <a:pPr algn="just"/>
            <a:r>
              <a:rPr lang="pl-PL" dirty="0"/>
              <a:t>Natomiast zwierzęta bezdomne </a:t>
            </a:r>
            <a:r>
              <a:rPr lang="pl-PL" dirty="0" smtClean="0"/>
              <a:t>psy/koty ranne </a:t>
            </a:r>
            <a:r>
              <a:rPr lang="pl-PL" dirty="0"/>
              <a:t>z terenu miasta Rzeszowa są przyjmowane </a:t>
            </a:r>
            <a:r>
              <a:rPr lang="pl-PL" dirty="0" smtClean="0"/>
              <a:t>całodobowo. </a:t>
            </a:r>
          </a:p>
          <a:p>
            <a:pPr algn="just"/>
            <a:endParaRPr lang="pl-PL" dirty="0"/>
          </a:p>
          <a:p>
            <a:pPr algn="just"/>
            <a:r>
              <a:rPr lang="pl-PL" sz="1600" dirty="0"/>
              <a:t> </a:t>
            </a:r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3909848" y="472965"/>
            <a:ext cx="4428451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/>
              <a:t>Znakowanie psów</a:t>
            </a:r>
            <a:endParaRPr lang="pl-PL" sz="4000" dirty="0"/>
          </a:p>
        </p:txBody>
      </p:sp>
      <p:grpSp>
        <p:nvGrpSpPr>
          <p:cNvPr id="6" name="Grupa 5"/>
          <p:cNvGrpSpPr/>
          <p:nvPr/>
        </p:nvGrpSpPr>
        <p:grpSpPr>
          <a:xfrm rot="21185821">
            <a:off x="9295863" y="400094"/>
            <a:ext cx="2980594" cy="1908694"/>
            <a:chOff x="8885832" y="540622"/>
            <a:chExt cx="3550311" cy="2271533"/>
          </a:xfrm>
        </p:grpSpPr>
        <p:pic>
          <p:nvPicPr>
            <p:cNvPr id="24578" name="Picture 2" descr="https://encrypted-tbn1.gstatic.com/images?q=tbn:ANd9GcQz3fucMduKKDsKGN2ANMO7G-iu22KX1dt6XsGLjLgtj4O_ywYDHQ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8302875">
              <a:off x="8885832" y="1484396"/>
              <a:ext cx="3550311" cy="1327759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4088">
              <a:off x="9240798" y="540622"/>
              <a:ext cx="1172645" cy="1181740"/>
            </a:xfrm>
            <a:prstGeom prst="rect">
              <a:avLst/>
            </a:prstGeom>
            <a:noFill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6482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7088">
        <p15:prstTrans prst="fallOver"/>
      </p:transition>
    </mc:Choice>
    <mc:Fallback xmlns="">
      <p:transition spd="slow" advTm="670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199" y="0"/>
            <a:ext cx="11048999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l-PL" dirty="0" smtClean="0"/>
              <a:t>Strona internetowa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79627" y="1479660"/>
            <a:ext cx="5407571" cy="4574299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pl-PL" dirty="0"/>
              <a:t>Schronisko „Kundelek” ma swoją stronę internetową- </a:t>
            </a:r>
            <a:r>
              <a:rPr lang="pl-PL" u="sng" dirty="0" smtClean="0">
                <a:hlinkClick r:id="rId3"/>
              </a:rPr>
              <a:t>www.kundelek.rsoz.org</a:t>
            </a:r>
            <a:r>
              <a:rPr lang="pl-PL" u="sng" dirty="0" smtClean="0"/>
              <a:t>,</a:t>
            </a:r>
            <a:r>
              <a:rPr lang="pl-PL" dirty="0" smtClean="0"/>
              <a:t>  </a:t>
            </a:r>
            <a:r>
              <a:rPr lang="pl-PL" dirty="0"/>
              <a:t>na której na bieżąco umieszczane są zdjęcia zwierząt przyjętych do tej </a:t>
            </a:r>
            <a:r>
              <a:rPr lang="pl-PL" dirty="0" smtClean="0"/>
              <a:t>placówki</a:t>
            </a:r>
            <a:r>
              <a:rPr lang="pl-PL" dirty="0"/>
              <a:t>. </a:t>
            </a:r>
            <a:r>
              <a:rPr lang="pl-PL" dirty="0" smtClean="0"/>
              <a:t>                Od </a:t>
            </a:r>
            <a:r>
              <a:rPr lang="pl-PL" dirty="0"/>
              <a:t>dwóch </a:t>
            </a:r>
            <a:r>
              <a:rPr lang="pl-PL" dirty="0" smtClean="0"/>
              <a:t>lat działamy również na portalu </a:t>
            </a:r>
            <a:r>
              <a:rPr lang="pl-PL" dirty="0" err="1" smtClean="0"/>
              <a:t>społecznościowym</a:t>
            </a:r>
            <a:r>
              <a:rPr lang="pl-PL" dirty="0" smtClean="0"/>
              <a:t> </a:t>
            </a:r>
            <a:r>
              <a:rPr lang="pl-PL" i="1" dirty="0" smtClean="0"/>
              <a:t>Facebook.</a:t>
            </a:r>
            <a:r>
              <a:rPr lang="pl-PL" dirty="0" smtClean="0"/>
              <a:t>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pl-PL" dirty="0" smtClean="0"/>
              <a:t>Profil schroniska cieszy </a:t>
            </a:r>
            <a:r>
              <a:rPr lang="pl-PL" dirty="0"/>
              <a:t>się dużym </a:t>
            </a:r>
            <a:r>
              <a:rPr lang="pl-PL" dirty="0" smtClean="0"/>
              <a:t>zainteresowaniem i </a:t>
            </a:r>
            <a:r>
              <a:rPr lang="pl-PL" dirty="0"/>
              <a:t>popularnością stąd </a:t>
            </a:r>
            <a:r>
              <a:rPr lang="pl-PL" dirty="0" smtClean="0"/>
              <a:t>            w </a:t>
            </a:r>
            <a:r>
              <a:rPr lang="pl-PL" dirty="0"/>
              <a:t>grudniu </a:t>
            </a:r>
            <a:r>
              <a:rPr lang="pl-PL" dirty="0" smtClean="0"/>
              <a:t>2013 r. </a:t>
            </a:r>
            <a:r>
              <a:rPr lang="pl-PL" dirty="0"/>
              <a:t>zanotowaliśmy 6000  </a:t>
            </a:r>
            <a:r>
              <a:rPr lang="pl-PL" dirty="0" smtClean="0"/>
              <a:t>tzw. </a:t>
            </a:r>
            <a:r>
              <a:rPr lang="pl-PL" dirty="0"/>
              <a:t>„</a:t>
            </a:r>
            <a:r>
              <a:rPr lang="pl-PL" i="1" dirty="0" err="1"/>
              <a:t>polubień</a:t>
            </a:r>
            <a:r>
              <a:rPr lang="pl-PL" dirty="0" smtClean="0"/>
              <a:t>” (</a:t>
            </a:r>
            <a:r>
              <a:rPr lang="pl-PL" dirty="0" err="1" smtClean="0"/>
              <a:t>like’ów</a:t>
            </a:r>
            <a:r>
              <a:rPr lang="pl-PL" dirty="0" smtClean="0"/>
              <a:t>)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060" y="1479660"/>
            <a:ext cx="6057637" cy="3786023"/>
          </a:xfrm>
          <a:prstGeom prst="rect">
            <a:avLst/>
          </a:prstGeom>
        </p:spPr>
      </p:pic>
      <p:pic>
        <p:nvPicPr>
          <p:cNvPr id="17410" name="Picture 2" descr="http://zapisy24.pl/wp-content/uploads/2010/11/Fotolia_21398539_X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887" y="234080"/>
            <a:ext cx="1455311" cy="109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4454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2717">
        <p15:prstTrans prst="fallOver"/>
      </p:transition>
    </mc:Choice>
    <mc:Fallback xmlns="">
      <p:transition spd="slow" advTm="227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1.s.dziennik.pl/pliki/4438000/4438254-pieniadze-882-6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780059" cy="1325563"/>
          </a:xfrm>
          <a:gradFill flip="none" rotWithShape="1">
            <a:gsLst>
              <a:gs pos="95000">
                <a:srgbClr val="00EF00"/>
              </a:gs>
              <a:gs pos="52000">
                <a:srgbClr val="00E600"/>
              </a:gs>
              <a:gs pos="22000">
                <a:srgbClr val="1BA91B"/>
              </a:gs>
            </a:gsLst>
            <a:lin ang="0" scaled="1"/>
            <a:tileRect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Środki pochodzące z odliczenia 1% podatku od os. fizycznych w latach 2006-2013</a:t>
            </a:r>
            <a:endParaRPr lang="pl-PL" dirty="0">
              <a:solidFill>
                <a:schemeClr val="bg1"/>
              </a:solidFill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7014605"/>
              </p:ext>
            </p:extLst>
          </p:nvPr>
        </p:nvGraphicFramePr>
        <p:xfrm>
          <a:off x="838199" y="1825625"/>
          <a:ext cx="10762129" cy="4611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8725">
            <a:off x="574754" y="1562841"/>
            <a:ext cx="753509" cy="1157831"/>
          </a:xfrm>
          <a:prstGeom prst="rect">
            <a:avLst/>
          </a:prstGeom>
        </p:spPr>
      </p:pic>
      <p:pic>
        <p:nvPicPr>
          <p:cNvPr id="14338" name="Picture 2" descr="http://kredytstudencki.edu.pl/wp-content/uploads/2013/10/statystyk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657" y="5701740"/>
            <a:ext cx="973978" cy="9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9532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218">
        <p15:prstTrans prst="fallOver"/>
      </p:transition>
    </mc:Choice>
    <mc:Fallback xmlns="">
      <p:transition spd="slow" advTm="502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25211" y="325359"/>
            <a:ext cx="11051630" cy="303220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pl-PL" sz="4400" dirty="0" smtClean="0"/>
              <a:t>Podstawa </a:t>
            </a:r>
            <a:r>
              <a:rPr lang="pl-PL" sz="4400" dirty="0"/>
              <a:t>prawna sprawozdawczości: </a:t>
            </a:r>
            <a:endParaRPr lang="pl-PL" sz="4400" dirty="0" smtClean="0"/>
          </a:p>
          <a:p>
            <a:pPr marL="0" indent="0">
              <a:buNone/>
            </a:pPr>
            <a:r>
              <a:rPr lang="pl-PL" sz="4400" dirty="0" smtClean="0"/>
              <a:t>art</a:t>
            </a:r>
            <a:r>
              <a:rPr lang="pl-PL" sz="4400" dirty="0"/>
              <a:t>. 23 </a:t>
            </a:r>
            <a:r>
              <a:rPr lang="pl-PL" sz="4400" i="1" dirty="0"/>
              <a:t>ustawy o działalności pożytku </a:t>
            </a:r>
            <a:r>
              <a:rPr lang="pl-PL" sz="4400" i="1" dirty="0" smtClean="0"/>
              <a:t>publicznego i wolontariacie </a:t>
            </a:r>
            <a:r>
              <a:rPr lang="pl-PL" sz="4400" dirty="0" smtClean="0"/>
              <a:t>z </a:t>
            </a:r>
            <a:r>
              <a:rPr lang="pl-PL" sz="4400" dirty="0"/>
              <a:t>dnia 24.04 2003 </a:t>
            </a:r>
            <a:r>
              <a:rPr lang="pl-PL" sz="4400" dirty="0" smtClean="0"/>
              <a:t>r. </a:t>
            </a:r>
          </a:p>
          <a:p>
            <a:pPr marL="0" indent="0">
              <a:buNone/>
            </a:pPr>
            <a:r>
              <a:rPr lang="pl-PL" sz="4400" dirty="0" smtClean="0"/>
              <a:t>Rzeszowskie </a:t>
            </a:r>
            <a:r>
              <a:rPr lang="pl-PL" sz="4400" dirty="0"/>
              <a:t>Stowarzyszenie Ochrony Zwierząt jest organizacją społeczną zarejestrowaną </a:t>
            </a:r>
            <a:r>
              <a:rPr lang="pl-PL" sz="4400" dirty="0" smtClean="0"/>
              <a:t>w 1997 roku w </a:t>
            </a:r>
            <a:r>
              <a:rPr lang="pl-PL" sz="4400" dirty="0"/>
              <a:t>Sądzie Rejonowym w Rzeszowie, Krajowy Rejestr Sądowy nr 0000012533</a:t>
            </a:r>
            <a:r>
              <a:rPr lang="pl-PL" sz="4400" dirty="0" smtClean="0"/>
              <a:t>, działającą </a:t>
            </a:r>
            <a:r>
              <a:rPr lang="pl-PL" sz="4400" dirty="0"/>
              <a:t>na obszarze Rzeczypospolitej Polskiej. </a:t>
            </a:r>
            <a:endParaRPr lang="pl-PL" sz="4400" b="1" u="sng" dirty="0" smtClean="0"/>
          </a:p>
          <a:p>
            <a:pPr marL="0" indent="0">
              <a:buNone/>
            </a:pPr>
            <a:endParaRPr lang="pl-PL" b="1" u="sng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/>
              <a:t> </a:t>
            </a: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grpSp>
        <p:nvGrpSpPr>
          <p:cNvPr id="8" name="Grupa 7"/>
          <p:cNvGrpSpPr/>
          <p:nvPr/>
        </p:nvGrpSpPr>
        <p:grpSpPr>
          <a:xfrm>
            <a:off x="1103583" y="2032699"/>
            <a:ext cx="5596760" cy="4078588"/>
            <a:chOff x="725211" y="2112580"/>
            <a:chExt cx="5596760" cy="4078588"/>
          </a:xfrm>
        </p:grpSpPr>
        <p:sp>
          <p:nvSpPr>
            <p:cNvPr id="4" name="Prostokąt 3"/>
            <p:cNvSpPr/>
            <p:nvPr/>
          </p:nvSpPr>
          <p:spPr>
            <a:xfrm>
              <a:off x="725211" y="4173182"/>
              <a:ext cx="5596759" cy="2017986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" name="Prostokąt 1"/>
            <p:cNvSpPr/>
            <p:nvPr/>
          </p:nvSpPr>
          <p:spPr>
            <a:xfrm>
              <a:off x="725212" y="2112580"/>
              <a:ext cx="5596759" cy="2017986"/>
            </a:xfrm>
            <a:prstGeom prst="rect">
              <a:avLst/>
            </a:prstGeom>
            <a:solidFill>
              <a:srgbClr val="78B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1101684" y="2330020"/>
              <a:ext cx="4994316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u="sng" dirty="0"/>
                <a:t>Skład Zarządu :</a:t>
              </a:r>
              <a:endParaRPr lang="pl-PL" dirty="0"/>
            </a:p>
            <a:p>
              <a:r>
                <a:rPr lang="pl-PL" dirty="0"/>
                <a:t>Prezes:                        Halina Derwisz</a:t>
              </a:r>
            </a:p>
            <a:p>
              <a:r>
                <a:rPr lang="pl-PL" dirty="0"/>
                <a:t>Sekretarz:                   Bożena Rzym / Elżbieta Bogusz</a:t>
              </a:r>
            </a:p>
            <a:p>
              <a:r>
                <a:rPr lang="pl-PL" dirty="0"/>
                <a:t>Skarbnik:                    Jolanta Wieliczko</a:t>
              </a:r>
            </a:p>
            <a:p>
              <a:r>
                <a:rPr lang="pl-PL" dirty="0"/>
                <a:t>Członek Zarządu:       Jarosław Sówka</a:t>
              </a:r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1101684" y="4405651"/>
              <a:ext cx="374865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b="1" u="sng" dirty="0"/>
                <a:t>Komisja: Rewizyjna:</a:t>
              </a:r>
              <a:endParaRPr lang="pl-PL" dirty="0"/>
            </a:p>
            <a:p>
              <a:r>
                <a:rPr lang="pl-PL" dirty="0"/>
                <a:t>Przewodniczący:         Jan Barański</a:t>
              </a:r>
            </a:p>
            <a:p>
              <a:r>
                <a:rPr lang="pl-PL" dirty="0"/>
                <a:t>Sekretarz:                    Antoni Skorupski</a:t>
              </a:r>
            </a:p>
            <a:p>
              <a:r>
                <a:rPr lang="pl-PL" dirty="0"/>
                <a:t>Członek komisji:         Danuta Woźniak</a:t>
              </a:r>
            </a:p>
            <a:p>
              <a:endParaRPr lang="pl-PL" dirty="0"/>
            </a:p>
          </p:txBody>
        </p:sp>
      </p:grpSp>
      <p:sp>
        <p:nvSpPr>
          <p:cNvPr id="7" name="pole tekstowe 6"/>
          <p:cNvSpPr txBox="1"/>
          <p:nvPr/>
        </p:nvSpPr>
        <p:spPr>
          <a:xfrm>
            <a:off x="7365396" y="5217965"/>
            <a:ext cx="39769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/>
              <a:t>Członkowie Zarządu i Komisji Rewizyjnej </a:t>
            </a:r>
            <a:endParaRPr lang="pl-PL" dirty="0" smtClean="0"/>
          </a:p>
          <a:p>
            <a:pPr algn="ctr"/>
            <a:r>
              <a:rPr lang="pl-PL" dirty="0" smtClean="0"/>
              <a:t>pełnią </a:t>
            </a:r>
            <a:r>
              <a:rPr lang="pl-PL" dirty="0"/>
              <a:t>swoje funkcje społecznie.</a:t>
            </a:r>
          </a:p>
          <a:p>
            <a:endParaRPr lang="pl-PL" dirty="0"/>
          </a:p>
        </p:txBody>
      </p:sp>
      <p:grpSp>
        <p:nvGrpSpPr>
          <p:cNvPr id="9" name="Grupa 8"/>
          <p:cNvGrpSpPr/>
          <p:nvPr/>
        </p:nvGrpSpPr>
        <p:grpSpPr>
          <a:xfrm>
            <a:off x="8267973" y="2150877"/>
            <a:ext cx="2171832" cy="1781629"/>
            <a:chOff x="7849977" y="917012"/>
            <a:chExt cx="2002890" cy="1687741"/>
          </a:xfrm>
        </p:grpSpPr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9977" y="917012"/>
              <a:ext cx="2002890" cy="168774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pole tekstowe 10"/>
            <p:cNvSpPr txBox="1"/>
            <p:nvPr/>
          </p:nvSpPr>
          <p:spPr>
            <a:xfrm rot="1633836">
              <a:off x="8113347" y="2367920"/>
              <a:ext cx="800219" cy="230832"/>
            </a:xfrm>
            <a:prstGeom prst="rect">
              <a:avLst/>
            </a:prstGeom>
            <a:noFill/>
            <a:effectLst>
              <a:softEdge rad="12700"/>
            </a:effectLst>
          </p:spPr>
          <p:txBody>
            <a:bodyPr wrap="none" rtlCol="0">
              <a:spAutoFit/>
            </a:bodyPr>
            <a:lstStyle/>
            <a:p>
              <a:r>
                <a:rPr lang="pl-PL" sz="900" dirty="0" smtClean="0">
                  <a:solidFill>
                    <a:srgbClr val="78B208"/>
                  </a:solidFill>
                </a:rPr>
                <a:t>Rok zał. 1997</a:t>
              </a:r>
              <a:endParaRPr lang="pl-PL" sz="900" dirty="0">
                <a:solidFill>
                  <a:srgbClr val="78B20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9487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250988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l-PL" dirty="0" smtClean="0"/>
              <a:t>Inwestycje w schronisku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604108"/>
            <a:ext cx="10515600" cy="5092261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pl-PL" dirty="0"/>
              <a:t>W minionym 2013 roku, ze środków finansowych pochodzących z 1% </a:t>
            </a:r>
            <a:r>
              <a:rPr lang="pl-PL" dirty="0" smtClean="0"/>
              <a:t>zostały wykonane drobne </a:t>
            </a:r>
            <a:r>
              <a:rPr lang="pl-PL" dirty="0"/>
              <a:t>remonty</a:t>
            </a:r>
            <a:r>
              <a:rPr lang="pl-PL" dirty="0" smtClean="0"/>
              <a:t>, </a:t>
            </a:r>
            <a:r>
              <a:rPr lang="pl-PL" dirty="0"/>
              <a:t>modernizacje </a:t>
            </a:r>
            <a:r>
              <a:rPr lang="pl-PL" dirty="0" smtClean="0"/>
              <a:t>                            oraz  naprawy tj.: </a:t>
            </a:r>
            <a:endParaRPr lang="pl-PL" dirty="0"/>
          </a:p>
          <a:p>
            <a:pPr marL="0" indent="0" algn="just">
              <a:buNone/>
            </a:pPr>
            <a:r>
              <a:rPr lang="pl-PL" dirty="0"/>
              <a:t>• </a:t>
            </a:r>
            <a:r>
              <a:rPr lang="pl-PL" dirty="0" smtClean="0"/>
              <a:t>naprawa  i malowanie </a:t>
            </a:r>
            <a:r>
              <a:rPr lang="pl-PL" dirty="0"/>
              <a:t>ogrodzenia,</a:t>
            </a:r>
          </a:p>
          <a:p>
            <a:pPr marL="0" indent="0" algn="just">
              <a:buNone/>
            </a:pPr>
            <a:r>
              <a:rPr lang="pl-PL" dirty="0"/>
              <a:t>• montaż ścianki działowej w </a:t>
            </a:r>
            <a:r>
              <a:rPr lang="pl-PL" dirty="0" smtClean="0"/>
              <a:t>kociarni,</a:t>
            </a:r>
            <a:endParaRPr lang="pl-PL" dirty="0"/>
          </a:p>
          <a:p>
            <a:pPr marL="0" indent="0" algn="just">
              <a:buNone/>
            </a:pPr>
            <a:r>
              <a:rPr lang="pl-PL" dirty="0"/>
              <a:t>• </a:t>
            </a:r>
            <a:r>
              <a:rPr lang="pl-PL" dirty="0" smtClean="0"/>
              <a:t>przegrody na </a:t>
            </a:r>
            <a:r>
              <a:rPr lang="pl-PL" dirty="0"/>
              <a:t>2-ch </a:t>
            </a:r>
            <a:r>
              <a:rPr lang="pl-PL" dirty="0" smtClean="0"/>
              <a:t>wybiegach dla </a:t>
            </a:r>
            <a:r>
              <a:rPr lang="pl-PL" dirty="0"/>
              <a:t>psów,</a:t>
            </a:r>
          </a:p>
          <a:p>
            <a:pPr marL="0" indent="0" algn="just">
              <a:buNone/>
            </a:pPr>
            <a:r>
              <a:rPr lang="pl-PL" dirty="0"/>
              <a:t>• dostosowanie </a:t>
            </a:r>
            <a:r>
              <a:rPr lang="pl-PL" dirty="0" smtClean="0"/>
              <a:t>3-ch </a:t>
            </a:r>
            <a:r>
              <a:rPr lang="pl-PL" dirty="0"/>
              <a:t>kojców dla psów </a:t>
            </a:r>
            <a:r>
              <a:rPr lang="pl-PL" dirty="0" smtClean="0"/>
              <a:t>do </a:t>
            </a:r>
            <a:r>
              <a:rPr lang="pl-PL" dirty="0"/>
              <a:t>potrzeb kwarantanny,</a:t>
            </a:r>
          </a:p>
          <a:p>
            <a:pPr marL="0" indent="0" algn="just">
              <a:buNone/>
            </a:pPr>
            <a:r>
              <a:rPr lang="pl-PL" dirty="0"/>
              <a:t>• </a:t>
            </a:r>
            <a:r>
              <a:rPr lang="pl-PL" dirty="0" smtClean="0"/>
              <a:t>zakup </a:t>
            </a:r>
            <a:r>
              <a:rPr lang="pl-PL" dirty="0"/>
              <a:t>20-tu nowych ocieplanych bud dla psów,</a:t>
            </a:r>
          </a:p>
          <a:p>
            <a:pPr marL="0" indent="0" algn="just">
              <a:buNone/>
            </a:pPr>
            <a:r>
              <a:rPr lang="pl-PL" dirty="0"/>
              <a:t>• </a:t>
            </a:r>
            <a:r>
              <a:rPr lang="pl-PL" dirty="0" smtClean="0"/>
              <a:t>zakup </a:t>
            </a:r>
            <a:r>
              <a:rPr lang="pl-PL" dirty="0"/>
              <a:t>i montaż 10 kojców dla </a:t>
            </a:r>
            <a:r>
              <a:rPr lang="pl-PL" dirty="0" smtClean="0"/>
              <a:t>psów,</a:t>
            </a:r>
            <a:endParaRPr lang="pl-PL" dirty="0"/>
          </a:p>
          <a:p>
            <a:pPr marL="0" indent="0" algn="just">
              <a:buNone/>
            </a:pPr>
            <a:r>
              <a:rPr lang="pl-PL" dirty="0"/>
              <a:t>• </a:t>
            </a:r>
            <a:r>
              <a:rPr lang="pl-PL" dirty="0" smtClean="0"/>
              <a:t>zakup taboretu </a:t>
            </a:r>
            <a:r>
              <a:rPr lang="pl-PL" dirty="0"/>
              <a:t>gazowego,</a:t>
            </a:r>
          </a:p>
          <a:p>
            <a:pPr marL="0" indent="0" algn="just">
              <a:buNone/>
            </a:pPr>
            <a:r>
              <a:rPr lang="pl-PL" dirty="0"/>
              <a:t>• częściowe </a:t>
            </a:r>
            <a:r>
              <a:rPr lang="pl-PL" dirty="0" smtClean="0"/>
              <a:t>utwardzenie </a:t>
            </a:r>
            <a:r>
              <a:rPr lang="pl-PL" dirty="0"/>
              <a:t>wybiegów dla psów,</a:t>
            </a:r>
          </a:p>
          <a:p>
            <a:pPr marL="0" indent="0" algn="just">
              <a:buNone/>
            </a:pPr>
            <a:r>
              <a:rPr lang="pl-PL" dirty="0"/>
              <a:t>• malowanie </a:t>
            </a:r>
            <a:r>
              <a:rPr lang="pl-PL" dirty="0" smtClean="0"/>
              <a:t>(częściowe</a:t>
            </a:r>
            <a:r>
              <a:rPr lang="pl-PL" dirty="0"/>
              <a:t>) pomieszczeń biurowych</a:t>
            </a:r>
            <a:r>
              <a:rPr lang="pl-PL" dirty="0" smtClean="0"/>
              <a:t>, socjalnych oraz kuchni.</a:t>
            </a:r>
          </a:p>
          <a:p>
            <a:pPr marL="0" indent="0" algn="just">
              <a:buNone/>
            </a:pPr>
            <a:endParaRPr lang="pl-PL" dirty="0" smtClean="0"/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r>
              <a:rPr lang="pl-PL" dirty="0" smtClean="0"/>
              <a:t>W okresie od 1 stycznia do 31 grudnia 2013 roku, reagując na zgłoszenia mieszkańców Rzeszowa, jak również Straży Miejskiej i Policji, nasz pojazd interwencyjny wyjeżdżał 672 razy. </a:t>
            </a:r>
          </a:p>
          <a:p>
            <a:pPr marL="0" indent="0" algn="just">
              <a:buNone/>
            </a:pPr>
            <a:endParaRPr lang="pl-PL" dirty="0"/>
          </a:p>
          <a:p>
            <a:pPr marL="0" indent="0" algn="just">
              <a:buNone/>
            </a:pPr>
            <a:r>
              <a:rPr lang="pl-PL" dirty="0"/>
              <a:t>Przeprowadzono  dwadzieścia  siedem   lekcji edukacyjnych z młodzieżą na terenie schroniska w ramach XIV edycji akcji „Pomóżmy zwierzakom”  organizowanej przez RSOZ Rzeszów.  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050" name="Picture 2" descr="http://kundelek.rsoz.org/FCK/kojc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385" y="2239893"/>
            <a:ext cx="3389587" cy="254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400" y="226134"/>
            <a:ext cx="838499" cy="12884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523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230">
        <p15:prstTrans prst="fallOver"/>
      </p:transition>
    </mc:Choice>
    <mc:Fallback xmlns="">
      <p:transition spd="slow" advTm="502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aphicFrame>
        <p:nvGraphicFramePr>
          <p:cNvPr id="5" name="Wykres 4"/>
          <p:cNvGraphicFramePr/>
          <p:nvPr>
            <p:extLst>
              <p:ext uri="{D42A27DB-BD31-4B8C-83A1-F6EECF244321}">
                <p14:modId xmlns:p14="http://schemas.microsoft.com/office/powerpoint/2010/main" val="116299011"/>
              </p:ext>
            </p:extLst>
          </p:nvPr>
        </p:nvGraphicFramePr>
        <p:xfrm>
          <a:off x="1850187" y="484095"/>
          <a:ext cx="8455765" cy="6119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5205947" y="0"/>
            <a:ext cx="1780103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3200" dirty="0" smtClean="0"/>
              <a:t>Statystyki</a:t>
            </a:r>
            <a:endParaRPr lang="pl-PL" sz="3200" dirty="0"/>
          </a:p>
        </p:txBody>
      </p:sp>
      <p:pic>
        <p:nvPicPr>
          <p:cNvPr id="8" name="Picture 2" descr="http://kredytstudencki.edu.pl/wp-content/uploads/2013/10/statystyk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80" y="5540375"/>
            <a:ext cx="973978" cy="9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851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149">
        <p15:prstTrans prst="fallOver"/>
      </p:transition>
    </mc:Choice>
    <mc:Fallback xmlns="">
      <p:transition spd="slow" advTm="401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ages5.alphacoders.com/331/3317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4816166"/>
              </p:ext>
            </p:extLst>
          </p:nvPr>
        </p:nvGraphicFramePr>
        <p:xfrm>
          <a:off x="838200" y="346841"/>
          <a:ext cx="10515600" cy="635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Picture 2" descr="http://kredytstudencki.edu.pl/wp-content/uploads/2013/10/statystyk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80" y="5540375"/>
            <a:ext cx="973978" cy="9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740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22">
        <p15:prstTrans prst="fallOver"/>
      </p:transition>
    </mc:Choice>
    <mc:Fallback xmlns="">
      <p:transition spd="slow" advTm="300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Symbol zastępczy zawartośc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5788481"/>
              </p:ext>
            </p:extLst>
          </p:nvPr>
        </p:nvGraphicFramePr>
        <p:xfrm>
          <a:off x="838200" y="393700"/>
          <a:ext cx="10515600" cy="5783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Picture 2" descr="http://kredytstudencki.edu.pl/wp-content/uploads/2013/10/statystyk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80" y="5540375"/>
            <a:ext cx="973978" cy="9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121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5163">
        <p15:prstTrans prst="fallOver"/>
      </p:transition>
    </mc:Choice>
    <mc:Fallback xmlns="">
      <p:transition spd="slow" advTm="251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static.freepik.com/darmowe-zdjecie/wektor-li%C5%9Bcie-eko-i-zielona-fala_53-103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40" y="549356"/>
            <a:ext cx="11000096" cy="593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15037" y="-389107"/>
            <a:ext cx="11634952" cy="2387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pl-PL" b="1" cap="small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Rzeszowskie </a:t>
            </a:r>
            <a:r>
              <a:rPr lang="pl-PL" sz="6700" b="1" cap="small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Stowarzyszenie</a:t>
            </a:r>
            <a:r>
              <a:rPr lang="pl-PL" b="1" cap="small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Ochrony Zwierząt </a:t>
            </a:r>
            <a:br>
              <a:rPr lang="pl-PL" b="1" cap="small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pl-PL" b="1" cap="small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– rok 2013</a:t>
            </a:r>
            <a:endParaRPr lang="pl-PL" b="1" cap="small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60513" y="5842825"/>
            <a:ext cx="9144000" cy="1655762"/>
          </a:xfrm>
        </p:spPr>
        <p:txBody>
          <a:bodyPr>
            <a:normAutofit/>
          </a:bodyPr>
          <a:lstStyle/>
          <a:p>
            <a:r>
              <a:rPr lang="pl-PL" sz="5400" b="1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Inspektorat do spraw ochrony zwierząt</a:t>
            </a:r>
            <a:endParaRPr lang="pl-PL" sz="5400" b="1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6393" r="11890"/>
          <a:stretch/>
        </p:blipFill>
        <p:spPr>
          <a:xfrm>
            <a:off x="4532919" y="1746290"/>
            <a:ext cx="2952365" cy="3991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994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832">
        <p14:vortex dir="r"/>
      </p:transition>
    </mc:Choice>
    <mc:Fallback xmlns="">
      <p:transition spd="slow" advTm="108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l-PL" dirty="0" smtClean="0"/>
              <a:t>Adwokat Zwierząt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0" indent="0" algn="just">
              <a:buNone/>
            </a:pPr>
            <a:r>
              <a:rPr lang="pl-PL" dirty="0"/>
              <a:t>W roku 2013, Rzeszowskie Stowarzyszenie Ochrony Zwierząt w ramach swoich struktur stworzyło Inspektorat do spraw ochrony zwierząt, którego główne </a:t>
            </a:r>
            <a:r>
              <a:rPr lang="pl-PL" dirty="0" smtClean="0"/>
              <a:t>zadania należą </a:t>
            </a:r>
            <a:r>
              <a:rPr lang="pl-PL" dirty="0"/>
              <a:t>do zakresu szeroko pojętej ochrony zwierząt zgodnej ze statutem R.S.O.Z. </a:t>
            </a:r>
          </a:p>
          <a:p>
            <a:pPr marL="0" indent="0" algn="just">
              <a:buNone/>
            </a:pPr>
            <a:r>
              <a:rPr lang="pl-PL" dirty="0"/>
              <a:t> </a:t>
            </a:r>
          </a:p>
          <a:p>
            <a:pPr marL="0" indent="0" algn="just">
              <a:buNone/>
            </a:pPr>
            <a:r>
              <a:rPr lang="pl-PL" b="1" dirty="0"/>
              <a:t>Głównym zadaniem </a:t>
            </a:r>
            <a:r>
              <a:rPr lang="pl-PL" dirty="0"/>
              <a:t>realizowanym przez inspektorat jest </a:t>
            </a:r>
            <a:r>
              <a:rPr lang="pl-PL" i="1" dirty="0"/>
              <a:t>podejmowanie interwencji                      w terenie.</a:t>
            </a:r>
            <a:r>
              <a:rPr lang="pl-PL" dirty="0"/>
              <a:t> Są to interwencje </a:t>
            </a:r>
            <a:r>
              <a:rPr lang="pl-PL" i="1" dirty="0"/>
              <a:t>o charakterze prewencyjno-edukacyjnym</a:t>
            </a:r>
            <a:r>
              <a:rPr lang="pl-PL" dirty="0"/>
              <a:t>. Niejednokrotnie podczas interwencji dochodzi do ujawnienia przestępstwa bądź wykroczenia, przeciwko ustawie o ochronie zwierząt z dnia 21 sierpnia 1997 roku w tym wypadku takim sprawom nadaje się tok prawny. Przedmiotowych działań w terenie dokonują: zatrudniony Inspektor ds. ochrony zwierząt oraz Społeczni Inspektorzy ds. ochrony zwierząt. W interwencji często udział mają także inne służby. Działania podejmowane na terenie województwa Podkarpackiego i zmierzają do poprawy warunków bytowych zwierząt, w skrajnych przypadkach uchylania się od obowiązków właściciela zwierząt do sprawy angażuje się także organy ścigania. </a:t>
            </a:r>
          </a:p>
        </p:txBody>
      </p:sp>
      <p:pic>
        <p:nvPicPr>
          <p:cNvPr id="1026" name="Picture 2" descr="http://smolensk-2010.pl/wp-content/uploads/2010/10/paragra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021" y="230188"/>
            <a:ext cx="875861" cy="97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10296563" y="1204738"/>
            <a:ext cx="1660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Adwokat zwierząt</a:t>
            </a:r>
            <a:endParaRPr lang="pl-PL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803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34">
        <p14:prism isContent="1"/>
      </p:transition>
    </mc:Choice>
    <mc:Fallback xmlns="">
      <p:transition spd="slow" advTm="604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29855" y="173564"/>
            <a:ext cx="5181600" cy="63060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600" dirty="0"/>
              <a:t>W roku 2013 Rzeszowskie Stowarzyszenie Ochrony Zwierząt łącznie </a:t>
            </a:r>
            <a:r>
              <a:rPr lang="pl-PL" sz="1600" dirty="0" smtClean="0"/>
              <a:t>wykonało 216 </a:t>
            </a:r>
            <a:r>
              <a:rPr lang="pl-PL" sz="1600" dirty="0"/>
              <a:t>interwencji, z </a:t>
            </a:r>
            <a:r>
              <a:rPr lang="pl-PL" sz="1600" dirty="0" smtClean="0"/>
              <a:t>których 44 zakończyły znalazły swój finał </a:t>
            </a:r>
            <a:r>
              <a:rPr lang="pl-PL" sz="1600" dirty="0"/>
              <a:t>przed sądem powszechnym. Wśród nich na uwagę zasługują sprawy zakończone prawomocnym wyrokiem sądu takie jak: wyrok Sądu Rejonowego </a:t>
            </a:r>
            <a:r>
              <a:rPr lang="pl-PL" sz="1600" dirty="0" smtClean="0"/>
              <a:t>                                       z </a:t>
            </a:r>
            <a:r>
              <a:rPr lang="pl-PL" sz="1600" b="1" dirty="0"/>
              <a:t>9 sierpnia 2013</a:t>
            </a:r>
            <a:r>
              <a:rPr lang="pl-PL" sz="1600" dirty="0"/>
              <a:t> wyrok w sprawie   Jana P.   oskarżonego </a:t>
            </a:r>
            <a:r>
              <a:rPr lang="pl-PL" sz="1600" dirty="0" smtClean="0"/>
              <a:t>                      o </a:t>
            </a:r>
            <a:r>
              <a:rPr lang="pl-PL" sz="1600" dirty="0"/>
              <a:t>to, że: </a:t>
            </a:r>
            <a:r>
              <a:rPr lang="pl-PL" sz="1600" i="1" dirty="0"/>
              <a:t>w okresie od czerwca 2010 r. do kwietnia 2013 r. znęcał się nad pozostającym jego własnością bydłem </a:t>
            </a:r>
            <a:r>
              <a:rPr lang="pl-PL" sz="1600" i="1" dirty="0" smtClean="0"/>
              <a:t>hodowlanym i końmi, w </a:t>
            </a:r>
            <a:r>
              <a:rPr lang="pl-PL" sz="1600" i="1" dirty="0"/>
              <a:t>ten sposób, iż będąc zobowiązanym do zapewnienia właściwych warunków bytowych, dostępu do pokarmu i wody pitnej, poprzez zaniedbywanie obowiązków w </a:t>
            </a:r>
            <a:r>
              <a:rPr lang="pl-PL" sz="1600" i="1" dirty="0" smtClean="0"/>
              <a:t>związku z </a:t>
            </a:r>
            <a:r>
              <a:rPr lang="pl-PL" sz="1600" i="1" dirty="0"/>
              <a:t>nadużywaniem alkoholu, utrzymywał hodowane przez siebie </a:t>
            </a:r>
            <a:r>
              <a:rPr lang="pl-PL" sz="1600" i="1" dirty="0" smtClean="0"/>
              <a:t>zwierzęta                                       </a:t>
            </a:r>
            <a:r>
              <a:rPr lang="pl-PL" sz="1600" i="1" dirty="0"/>
              <a:t>w niewłaściwych warunkach bytowania, w warunkach rażącego niechlujstwa, bez dostępu do pokarmu oraz wody pitnej, co doprowadziło zwierzęta do skrajnego wychudzenia -</a:t>
            </a:r>
            <a:r>
              <a:rPr lang="pl-PL" sz="1600" b="1" dirty="0"/>
              <a:t> </a:t>
            </a:r>
            <a:r>
              <a:rPr lang="pl-PL" sz="1600" dirty="0"/>
              <a:t>tj. o czyn z art. 35 ust. 1 a ustawy z dnia 21 sierpnia 1997</a:t>
            </a:r>
            <a:r>
              <a:rPr lang="pl-PL" sz="1600" b="1" dirty="0"/>
              <a:t> roku. Sąd uznał oskarżonego za winnego popełnienia czynu </a:t>
            </a:r>
            <a:r>
              <a:rPr lang="pl-PL" sz="1600" b="1" dirty="0" smtClean="0"/>
              <a:t>j/w i </a:t>
            </a:r>
            <a:r>
              <a:rPr lang="pl-PL" sz="1600" b="1" dirty="0"/>
              <a:t>skazał go na karę 2 lat pozbawienia wolności w warunkowym zawieszeniu kary na okres na 5 lat.</a:t>
            </a:r>
            <a:r>
              <a:rPr lang="pl-PL" sz="1600" i="1" dirty="0"/>
              <a:t> </a:t>
            </a:r>
            <a:r>
              <a:rPr lang="pl-PL" sz="1600" dirty="0"/>
              <a:t>Ponadto   na podst. art. 35 ust, 3a Ustawy o ochronie zwierząt orzekł zakaz posiadania zwierząt na okres 8 lat.</a:t>
            </a:r>
            <a:r>
              <a:rPr lang="pl-PL" sz="1600" i="1" dirty="0"/>
              <a:t> </a:t>
            </a:r>
            <a:r>
              <a:rPr lang="pl-PL" sz="1600" dirty="0"/>
              <a:t>Zasądzone zostały  również od oskarżonego  koszty sądowe na rzecz Skarbu </a:t>
            </a:r>
            <a:r>
              <a:rPr lang="pl-PL" sz="1600" dirty="0" smtClean="0"/>
              <a:t>Państwa w </a:t>
            </a:r>
            <a:r>
              <a:rPr lang="pl-PL" sz="1600" dirty="0"/>
              <a:t>wys. 390 zł jak również nawiązka na rzecz Rzeszowskiego Stowarzyszenia Ochrony </a:t>
            </a:r>
            <a:r>
              <a:rPr lang="pl-PL" sz="1600" dirty="0" smtClean="0"/>
              <a:t>Zwierząt                </a:t>
            </a:r>
            <a:r>
              <a:rPr lang="pl-PL" sz="1600" dirty="0"/>
              <a:t>w wysokości 600 zł. </a:t>
            </a:r>
            <a:r>
              <a:rPr lang="pl-PL" sz="1250" dirty="0"/>
              <a:t> </a:t>
            </a:r>
          </a:p>
        </p:txBody>
      </p:sp>
      <p:grpSp>
        <p:nvGrpSpPr>
          <p:cNvPr id="5" name="Grupa 4"/>
          <p:cNvGrpSpPr/>
          <p:nvPr/>
        </p:nvGrpSpPr>
        <p:grpSpPr>
          <a:xfrm>
            <a:off x="151932" y="995316"/>
            <a:ext cx="5691819" cy="5358688"/>
            <a:chOff x="502469" y="1343370"/>
            <a:chExt cx="4976448" cy="4336960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3267" y="1343370"/>
              <a:ext cx="3925650" cy="3648373"/>
            </a:xfrm>
            <a:prstGeom prst="rect">
              <a:avLst/>
            </a:prstGeom>
          </p:spPr>
        </p:pic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469" y="3514913"/>
              <a:ext cx="1251577" cy="2165417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  <a:scene3d>
              <a:camera prst="orthographicFront">
                <a:rot lat="0" lon="10800000" rev="0"/>
              </a:camera>
              <a:lightRig rig="threePt" dir="t"/>
            </a:scene3d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8832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61">
        <p14:prism isContent="1"/>
      </p:transition>
    </mc:Choice>
    <mc:Fallback xmlns="">
      <p:transition spd="slow" advTm="1204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441434"/>
            <a:ext cx="10515600" cy="573552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dirty="0"/>
              <a:t>Przed Sądem Rejonowym w Rzeszowie tego samego dnia zapadł również  </a:t>
            </a:r>
            <a:r>
              <a:rPr lang="pl-PL" dirty="0" smtClean="0"/>
              <a:t>wyrok w </a:t>
            </a:r>
            <a:r>
              <a:rPr lang="pl-PL" dirty="0"/>
              <a:t>sprawie  Lesława K. oskarżonego o to, </a:t>
            </a:r>
            <a:r>
              <a:rPr lang="pl-PL" dirty="0" smtClean="0"/>
              <a:t>że </a:t>
            </a:r>
            <a:r>
              <a:rPr lang="pl-PL" i="1" dirty="0"/>
              <a:t>w marcu 2012 r. </a:t>
            </a:r>
            <a:r>
              <a:rPr lang="pl-PL" i="1" dirty="0" smtClean="0"/>
              <a:t>w </a:t>
            </a:r>
            <a:r>
              <a:rPr lang="pl-PL" i="1" dirty="0"/>
              <a:t>miejscowości Malawa na terenie swojej posesji, poprzez zadawanie uderzeń tępym przedmiotem z bardzo dużą siłą </a:t>
            </a:r>
            <a:r>
              <a:rPr lang="pl-PL" i="1" dirty="0" smtClean="0"/>
              <a:t>w </a:t>
            </a:r>
            <a:r>
              <a:rPr lang="pl-PL" i="1" dirty="0"/>
              <a:t>głowę psa rasy mieszanej dokonał jego zabicia</a:t>
            </a:r>
            <a:r>
              <a:rPr lang="pl-PL" dirty="0"/>
              <a:t> -</a:t>
            </a:r>
            <a:r>
              <a:rPr lang="pl-PL" b="1" dirty="0"/>
              <a:t> tj. o czyn z art. 35 ust. 1 w zw</a:t>
            </a:r>
            <a:r>
              <a:rPr lang="pl-PL" b="1" dirty="0" smtClean="0"/>
              <a:t>.                      </a:t>
            </a:r>
            <a:r>
              <a:rPr lang="pl-PL" b="1" dirty="0"/>
              <a:t>z art. 6  Ustawy z dnia 21 sierpnia 1997 roku. </a:t>
            </a:r>
            <a:endParaRPr lang="pl-PL" dirty="0"/>
          </a:p>
          <a:p>
            <a:pPr marL="0" indent="0" algn="just">
              <a:buNone/>
            </a:pPr>
            <a:r>
              <a:rPr lang="pl-PL" dirty="0"/>
              <a:t>Sąd uznał oskarżonego za winnego popełnienia czynu j/w i skazał go na karę </a:t>
            </a:r>
            <a:r>
              <a:rPr lang="pl-PL" b="1" dirty="0"/>
              <a:t>3 miesięcy pozbawienia wolności. </a:t>
            </a:r>
            <a:r>
              <a:rPr lang="pl-PL" dirty="0"/>
              <a:t>Zasądzone zostały  również od oskarżonego koszty; związane z występowaniem pełnomocnika </a:t>
            </a:r>
            <a:r>
              <a:rPr lang="pl-PL" dirty="0" smtClean="0"/>
              <a:t>                             w sprawie </a:t>
            </a:r>
            <a:r>
              <a:rPr lang="pl-PL" dirty="0"/>
              <a:t>w wysokości </a:t>
            </a:r>
            <a:r>
              <a:rPr lang="pl-PL" dirty="0" smtClean="0"/>
              <a:t>868.56zł</a:t>
            </a:r>
            <a:r>
              <a:rPr lang="pl-PL" dirty="0"/>
              <a:t>, koszty z tytułu występowania </a:t>
            </a:r>
            <a:r>
              <a:rPr lang="pl-PL" dirty="0" smtClean="0"/>
              <a:t>pełnomocnika </a:t>
            </a:r>
            <a:r>
              <a:rPr lang="pl-PL" dirty="0"/>
              <a:t>w postępowaniu odwoławczym na rzecz oskarżyciela posiłkowego  </a:t>
            </a:r>
            <a:r>
              <a:rPr lang="pl-PL" dirty="0" smtClean="0"/>
              <a:t>RSOZ</a:t>
            </a:r>
            <a:r>
              <a:rPr lang="pl-PL" dirty="0"/>
              <a:t>.</a:t>
            </a:r>
            <a:r>
              <a:rPr lang="pl-PL" dirty="0" smtClean="0"/>
              <a:t> W </a:t>
            </a:r>
            <a:r>
              <a:rPr lang="pl-PL" dirty="0"/>
              <a:t>wysokości 420,00zł - uiszczenia nawiązki  na rzecz Rzeszowskiego Stowarzyszenia Ochrony Zwierząt w wys.  500 zł. </a:t>
            </a:r>
          </a:p>
          <a:p>
            <a:pPr marL="0" indent="0" algn="just">
              <a:buNone/>
            </a:pPr>
            <a:r>
              <a:rPr lang="pl-PL" dirty="0"/>
              <a:t>W tych sprawach Rzeszowskie Stowarzyszenie Ochrony Zwierząt na mocy </a:t>
            </a:r>
            <a:r>
              <a:rPr lang="pl-PL" dirty="0" smtClean="0"/>
              <a:t>art</a:t>
            </a:r>
            <a:r>
              <a:rPr lang="pl-PL" dirty="0"/>
              <a:t>. 39 występuje jako </a:t>
            </a:r>
            <a:r>
              <a:rPr lang="pl-PL" b="1" dirty="0"/>
              <a:t>pokrzywdzony.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607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516049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/>
              <a:t>Kilkadziesiąt głodnych i zmarzniętych bocianów </a:t>
            </a:r>
            <a:r>
              <a:rPr lang="pl-PL" sz="2000" b="1" dirty="0" smtClean="0"/>
              <a:t>koczowało </a:t>
            </a:r>
            <a:r>
              <a:rPr lang="pl-PL" sz="2000" b="1" dirty="0"/>
              <a:t>na </a:t>
            </a:r>
            <a:r>
              <a:rPr lang="pl-PL" sz="2000" b="1" dirty="0" smtClean="0"/>
              <a:t>łące w </a:t>
            </a:r>
            <a:r>
              <a:rPr lang="pl-PL" sz="2000" b="1" dirty="0"/>
              <a:t>Błędowej </a:t>
            </a:r>
            <a:r>
              <a:rPr lang="pl-PL" sz="2000" b="1" dirty="0" err="1"/>
              <a:t>Zgłobieńskiej</a:t>
            </a:r>
            <a:r>
              <a:rPr lang="pl-PL" sz="2000" b="1" dirty="0"/>
              <a:t>. </a:t>
            </a:r>
            <a:r>
              <a:rPr lang="pl-PL" sz="2000" b="1" dirty="0" smtClean="0"/>
              <a:t>Zimowy kwiecień dał im się we znaki. </a:t>
            </a:r>
          </a:p>
          <a:p>
            <a:pPr marL="0" indent="0">
              <a:buNone/>
            </a:pPr>
            <a:r>
              <a:rPr lang="pl-PL" sz="2000" b="1" dirty="0" smtClean="0"/>
              <a:t>R.S.O.Z. dostarczyło im 30 </a:t>
            </a:r>
            <a:r>
              <a:rPr lang="pl-PL" sz="2000" b="1" dirty="0"/>
              <a:t>kilogramów kurzych wątróbek i żołądków. </a:t>
            </a:r>
            <a:r>
              <a:rPr lang="pl-PL" sz="2000" b="1" dirty="0" smtClean="0"/>
              <a:t>Pomoc zadeklarowała </a:t>
            </a:r>
            <a:r>
              <a:rPr lang="pl-PL" sz="2000" b="1" dirty="0"/>
              <a:t>także gmina Świlcza.</a:t>
            </a:r>
            <a:endParaRPr lang="pl-PL" sz="2000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838200" y="48452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l-PL" dirty="0" smtClean="0"/>
              <a:t>Interwencje</a:t>
            </a:r>
            <a:endParaRPr lang="pl-PL" dirty="0"/>
          </a:p>
        </p:txBody>
      </p:sp>
      <p:pic>
        <p:nvPicPr>
          <p:cNvPr id="5" name="Picture 2" descr="http://smolensk-2010.pl/wp-content/uploads/2010/10/paragra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021" y="230188"/>
            <a:ext cx="875861" cy="97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0296563" y="1204738"/>
            <a:ext cx="1660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Adwokat zwierząt</a:t>
            </a:r>
            <a:endParaRPr lang="pl-PL" sz="1600" dirty="0"/>
          </a:p>
        </p:txBody>
      </p:sp>
      <p:pic>
        <p:nvPicPr>
          <p:cNvPr id="13314" name="Picture 2" descr="http://www.rsoz.org/FCK/GLODUJACE_BOCKI_z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138" y="1204738"/>
            <a:ext cx="5519724" cy="368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71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5">
        <p14:prism isContent="1"/>
      </p:transition>
    </mc:Choice>
    <mc:Fallback xmlns="">
      <p:transition spd="slow" advTm="197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205763" y="1410287"/>
            <a:ext cx="5644861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 dniu 28 lutego 2013 zostaliśmy powiadomieni, że  w rejonie ul Strzelniczej leżą zwłoki psa  rasy </a:t>
            </a:r>
            <a:r>
              <a:rPr kumimoji="0" lang="pl-PL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Amstaff</a:t>
            </a: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Ciało psa wskazywało, że śmierć nastąpiła kilka chwil wcześniej.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Obrażenia były wstrząsające: skrajne</a:t>
            </a:r>
            <a:r>
              <a:rPr kumimoji="0" lang="pl-PL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wychudzenie, brak gałek ocznych,  uszy</a:t>
            </a:r>
            <a:r>
              <a:rPr kumimoji="0" lang="pl-PL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obcięte  przy nasadzie.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Przypuszczać należy, że suczka była psem rasowym i w ten sposób chciano pozbyć się śladów tatuażu.  Ponadto wstrząsające jest to, że według wszelkiego  prawdopodobieństwa w/w okaleczeń dokonano jeszcze na żywym zwierzęciu.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 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RSOZ złożyło zawiadomienie w tej sprawie do organów ścigania. Sprawa została jednak umorzona z powodu niewykrycia</a:t>
            </a:r>
            <a:r>
              <a:rPr kumimoji="0" lang="pl-PL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sprawcy.</a:t>
            </a:r>
            <a:endParaRPr kumimoji="0" lang="pl-P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3554" name="Picture 2" descr="http://www.rsoz.org/FCK/amst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01063425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947963" y="259208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 smtClean="0"/>
              <a:t>Interwencje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0296563" y="1204738"/>
            <a:ext cx="1660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Adwokat zwierząt</a:t>
            </a:r>
            <a:endParaRPr lang="pl-PL" sz="1600" dirty="0"/>
          </a:p>
        </p:txBody>
      </p:sp>
      <p:pic>
        <p:nvPicPr>
          <p:cNvPr id="8" name="Picture 2" descr="http://smolensk-2010.pl/wp-content/uploads/2010/10/paragra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021" y="230188"/>
            <a:ext cx="875861" cy="97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www.rsoz.org/FCK/amst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8" y="1760095"/>
            <a:ext cx="5273038" cy="395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6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63">
        <p14:prism isContent="1"/>
      </p:transition>
    </mc:Choice>
    <mc:Fallback xmlns="">
      <p:transition spd="slow" advTm="423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u="sng" dirty="0"/>
              <a:t>Cele Stowarzyszenia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dirty="0" smtClean="0"/>
              <a:t>1</a:t>
            </a:r>
            <a:r>
              <a:rPr lang="pl-PL" dirty="0"/>
              <a:t>. Działanie na rzecz właściwego i humanitarnego obchodzenia się ze </a:t>
            </a:r>
            <a:r>
              <a:rPr lang="pl-PL" dirty="0" smtClean="0"/>
              <a:t>zwierzętami </a:t>
            </a:r>
            <a:r>
              <a:rPr lang="pl-PL" dirty="0"/>
              <a:t>oraz zapewnienia im niezbędnych warunków bytowych.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dirty="0"/>
              <a:t> 2. Działanie na rzecz dobrostanu zwierząt, ze szczególnym uwzględnieniem </a:t>
            </a:r>
            <a:r>
              <a:rPr lang="pl-PL" dirty="0" smtClean="0"/>
              <a:t>zwierząt przebywających </a:t>
            </a:r>
            <a:r>
              <a:rPr lang="pl-PL" dirty="0"/>
              <a:t>w schroniskach.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dirty="0"/>
              <a:t>3. Edukacja społeczeństwa w zakresie ochrony zwierząt i przestrzegania prawa w </a:t>
            </a:r>
            <a:r>
              <a:rPr lang="pl-PL" dirty="0" smtClean="0"/>
              <a:t>tym </a:t>
            </a:r>
            <a:r>
              <a:rPr lang="pl-PL" dirty="0"/>
              <a:t>obszarze.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34272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l-PL" dirty="0" smtClean="0"/>
              <a:t>Interwencje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16300" y="1690688"/>
            <a:ext cx="6702424" cy="485354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dirty="0"/>
              <a:t>N</a:t>
            </a:r>
            <a:r>
              <a:rPr lang="pl-PL" dirty="0" smtClean="0"/>
              <a:t>a </a:t>
            </a:r>
            <a:r>
              <a:rPr lang="pl-PL" dirty="0"/>
              <a:t>jednym z rzeszowskich osiedli  została śmiertelnie zagłodzona suczka. Interwencja na miejscu zdarzenia okazała się </a:t>
            </a:r>
            <a:r>
              <a:rPr lang="pl-PL" dirty="0" smtClean="0"/>
              <a:t>bulwersująca. Na niezamieszkałej  posesji obok martwego psa – </a:t>
            </a:r>
            <a:r>
              <a:rPr lang="pl-PL" dirty="0"/>
              <a:t>skrajnie </a:t>
            </a:r>
            <a:r>
              <a:rPr lang="pl-PL" dirty="0" smtClean="0"/>
              <a:t>wychudzonego                    - leżała </a:t>
            </a:r>
            <a:r>
              <a:rPr lang="pl-PL" dirty="0"/>
              <a:t>nowa smycz z obróżką i miska z jedzeniem.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Według </a:t>
            </a:r>
            <a:r>
              <a:rPr lang="pl-PL" dirty="0"/>
              <a:t>informatorów z </a:t>
            </a:r>
            <a:r>
              <a:rPr lang="pl-PL" dirty="0" smtClean="0"/>
              <a:t>sąsiedztwa właściciel psa zachorował i trafił do szpitala, </a:t>
            </a:r>
            <a:r>
              <a:rPr lang="pl-PL" dirty="0"/>
              <a:t>a samotną psiną miał opiekować się jego </a:t>
            </a:r>
            <a:r>
              <a:rPr lang="pl-PL" dirty="0" smtClean="0"/>
              <a:t>syn</a:t>
            </a:r>
            <a:r>
              <a:rPr lang="pl-PL" dirty="0"/>
              <a:t>.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Teraz, zawiadomiona </a:t>
            </a:r>
            <a:r>
              <a:rPr lang="pl-PL" dirty="0"/>
              <a:t>przez nas </a:t>
            </a:r>
            <a:r>
              <a:rPr lang="pl-PL" dirty="0" smtClean="0"/>
              <a:t>Policja </a:t>
            </a:r>
            <a:r>
              <a:rPr lang="pl-PL" dirty="0"/>
              <a:t>wyjaśni przyczynę śmierci suczki, której zwłoki zostały  poddane sekcji. </a:t>
            </a:r>
            <a:r>
              <a:rPr lang="pl-PL" dirty="0" smtClean="0"/>
              <a:t>Przyczyną śmierci oprócz wychudzenia mogła być również choroba. Opiekunowi zostały postawione zarzuty zaniechania opieki nad zwierzęciem, które naraziło go na ból                  i cierpienie, a w konsekwencji na śmierć.</a:t>
            </a:r>
            <a:endParaRPr lang="pl-PL" dirty="0"/>
          </a:p>
        </p:txBody>
      </p:sp>
      <p:pic>
        <p:nvPicPr>
          <p:cNvPr id="11266" name="Picture 2" descr="http://www.rsoz.org/FCK/10z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121">
            <a:off x="416711" y="2210507"/>
            <a:ext cx="4474537" cy="297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molensk-2010.pl/wp-content/uploads/2010/10/paragra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021" y="230188"/>
            <a:ext cx="875861" cy="97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0296563" y="1204738"/>
            <a:ext cx="1660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Adwokat zwierząt</a:t>
            </a:r>
            <a:endParaRPr lang="pl-PL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507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57">
        <p14:prism isContent="1"/>
      </p:transition>
    </mc:Choice>
    <mc:Fallback xmlns="">
      <p:transition spd="slow" advTm="502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2735">
            <a:off x="838200" y="2146526"/>
            <a:ext cx="4708880" cy="3220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838200" y="41002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dirty="0" smtClean="0"/>
              <a:t>Interwencje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6139518" y="1726944"/>
            <a:ext cx="52142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Tego psa zabraliśmy właścicielowi, który zapomniał jakie ma obowiązki </a:t>
            </a:r>
          </a:p>
          <a:p>
            <a:pPr algn="ctr"/>
            <a:r>
              <a:rPr lang="pl-PL" sz="2400" dirty="0" smtClean="0"/>
              <a:t>wobec swojego psa. </a:t>
            </a:r>
            <a:endParaRPr lang="pl-PL" sz="2400" dirty="0"/>
          </a:p>
          <a:p>
            <a:pPr algn="ctr"/>
            <a:r>
              <a:rPr lang="pl-PL" sz="2400" dirty="0" smtClean="0"/>
              <a:t> </a:t>
            </a:r>
            <a:r>
              <a:rPr lang="pl-PL" sz="2400" dirty="0"/>
              <a:t>U</a:t>
            </a:r>
            <a:r>
              <a:rPr lang="pl-PL" sz="2400" dirty="0" smtClean="0"/>
              <a:t>czulenie na odchody pcheł spowodowało, </a:t>
            </a:r>
          </a:p>
          <a:p>
            <a:pPr algn="ctr"/>
            <a:r>
              <a:rPr lang="pl-PL" sz="2400" dirty="0" smtClean="0"/>
              <a:t>że pies dostał długotrwałego zapalenia skóry, w skutek czego wyłysiał</a:t>
            </a:r>
          </a:p>
          <a:p>
            <a:pPr algn="ctr"/>
            <a:r>
              <a:rPr lang="pl-PL" sz="2400" dirty="0" smtClean="0"/>
              <a:t> na dodatek przyplątała się grzybica. Zwierzę cierpiało przez lata.  </a:t>
            </a:r>
            <a:endParaRPr lang="pl-PL" sz="2400" dirty="0"/>
          </a:p>
          <a:p>
            <a:pPr algn="ctr"/>
            <a:r>
              <a:rPr lang="pl-PL" sz="2400" dirty="0" smtClean="0"/>
              <a:t>Dopiero my przerwaliśmy tą gehennę.</a:t>
            </a:r>
          </a:p>
          <a:p>
            <a:pPr algn="ctr"/>
            <a:r>
              <a:rPr lang="pl-PL" sz="2400" dirty="0" smtClean="0"/>
              <a:t>RSOZ złożyło zawiadomienie                       o możliwości popełnienia przestępstwa. Sprawa w toku.</a:t>
            </a:r>
            <a:endParaRPr lang="pl-PL" sz="2400" dirty="0"/>
          </a:p>
        </p:txBody>
      </p:sp>
      <p:pic>
        <p:nvPicPr>
          <p:cNvPr id="10" name="Picture 2" descr="http://smolensk-2010.pl/wp-content/uploads/2010/10/paragra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021" y="230188"/>
            <a:ext cx="875861" cy="97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10296563" y="1204738"/>
            <a:ext cx="1660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Adwokat zwierząt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30026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890" y="1174322"/>
            <a:ext cx="7375634" cy="65742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 smtClean="0"/>
              <a:t>Podczas </a:t>
            </a:r>
            <a:r>
              <a:rPr lang="pl-PL" dirty="0"/>
              <a:t>jednej z interwencji  na terenie dawnej Przybyszówki zostały odebrane przez inspektorów zwierzęta </a:t>
            </a:r>
            <a:r>
              <a:rPr lang="pl-PL" dirty="0" smtClean="0"/>
              <a:t>domowe i gospodarskie tj</a:t>
            </a:r>
            <a:r>
              <a:rPr lang="pl-PL" dirty="0"/>
              <a:t>. dwa dorosłe </a:t>
            </a:r>
            <a:r>
              <a:rPr lang="pl-PL" dirty="0" smtClean="0"/>
              <a:t>psy, </a:t>
            </a:r>
            <a:r>
              <a:rPr lang="pl-PL" dirty="0"/>
              <a:t>siedem </a:t>
            </a:r>
            <a:r>
              <a:rPr lang="pl-PL" dirty="0" smtClean="0"/>
              <a:t>szczeniąt,</a:t>
            </a:r>
            <a:r>
              <a:rPr lang="pl-PL" dirty="0"/>
              <a:t> dwa </a:t>
            </a:r>
            <a:r>
              <a:rPr lang="pl-PL" dirty="0" smtClean="0"/>
              <a:t>koty,</a:t>
            </a:r>
          </a:p>
          <a:p>
            <a:pPr marL="0" indent="0" algn="ctr">
              <a:buNone/>
            </a:pPr>
            <a:r>
              <a:rPr lang="pl-PL" dirty="0" smtClean="0"/>
              <a:t>dwadzieścia </a:t>
            </a:r>
            <a:r>
              <a:rPr lang="pl-PL" dirty="0"/>
              <a:t>sztuk </a:t>
            </a:r>
            <a:r>
              <a:rPr lang="pl-PL" dirty="0" smtClean="0"/>
              <a:t>drobiu</a:t>
            </a:r>
            <a:r>
              <a:rPr lang="pl-PL" dirty="0"/>
              <a:t> </a:t>
            </a:r>
            <a:r>
              <a:rPr lang="pl-PL" dirty="0" smtClean="0"/>
              <a:t>oraz siedem kóz.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 smtClean="0"/>
              <a:t>Właściciel </a:t>
            </a:r>
            <a:r>
              <a:rPr lang="pl-PL" dirty="0"/>
              <a:t>tych zwierząt był już skazany za znęcanie się nad </a:t>
            </a:r>
            <a:r>
              <a:rPr lang="pl-PL" dirty="0" smtClean="0"/>
              <a:t>zwierzętami </a:t>
            </a:r>
            <a:r>
              <a:rPr lang="pl-PL" dirty="0"/>
              <a:t>w </a:t>
            </a:r>
            <a:r>
              <a:rPr lang="pl-PL" dirty="0" smtClean="0"/>
              <a:t>2008 r</a:t>
            </a:r>
            <a:r>
              <a:rPr lang="pl-PL" dirty="0"/>
              <a:t>. jednak  poprzedni wyrok niczego go nie </a:t>
            </a:r>
            <a:r>
              <a:rPr lang="pl-PL" dirty="0" smtClean="0"/>
              <a:t>nauczył.                 Nadal w </a:t>
            </a:r>
            <a:r>
              <a:rPr lang="pl-PL" dirty="0"/>
              <a:t>dziwny sposób kocha zwierzęta </a:t>
            </a:r>
            <a:r>
              <a:rPr lang="pl-PL" dirty="0" smtClean="0"/>
              <a:t>                – głodząc je… Sprawa karna w toku.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146" name="Picture 2" descr="http://www.rsoz.org/FCK/psy_z_Debickiej_0_z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2822">
            <a:off x="8308426" y="1971650"/>
            <a:ext cx="3502901" cy="232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smolensk-2010.pl/wp-content/uploads/2010/10/paragra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021" y="230188"/>
            <a:ext cx="875861" cy="97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0296563" y="1204738"/>
            <a:ext cx="1660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Adwokat zwierząt</a:t>
            </a:r>
            <a:endParaRPr lang="pl-PL" sz="1600" dirty="0"/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l-PL" dirty="0" smtClean="0"/>
              <a:t>Interwencje</a:t>
            </a:r>
            <a:endParaRPr lang="pl-P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739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64">
        <p14:prism isContent="1"/>
      </p:transition>
    </mc:Choice>
    <mc:Fallback xmlns="">
      <p:transition spd="slow" advTm="295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l-PL" dirty="0" smtClean="0"/>
              <a:t>Interwencje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9828" y="1690688"/>
            <a:ext cx="5257800" cy="4351338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pl-PL" dirty="0"/>
              <a:t>W ramach prowadzonych interwencji Rzeszowskie Stowarzyszenie Ochrony Zwierząt na podstawie art. 7 ustawy o ochronie zwierząt tymczasowo odebrało </a:t>
            </a:r>
            <a:r>
              <a:rPr lang="pl-PL" dirty="0" smtClean="0"/>
              <a:t>69 zwierząt</a:t>
            </a:r>
            <a:r>
              <a:rPr lang="pl-PL" dirty="0"/>
              <a:t>, które pozostały pod opieką stowarzyszenia. Jedną z wielu interwencji, którą można by przytoczyć w tym miejscu jest sprawa owczarków niemieckich utrzymywanych w </a:t>
            </a:r>
            <a:r>
              <a:rPr lang="pl-PL" dirty="0" smtClean="0"/>
              <a:t>jednej </a:t>
            </a:r>
            <a:r>
              <a:rPr lang="pl-PL" dirty="0"/>
              <a:t>z zarejestrowanych podrzeszowskich hodowli. W tym przypadku hodowcy została odebrana suka i pies w wieku ok. 1,5 roku. Zwierzęta były zagłodzone, jeden z nich ważył 12 kg podczas gdy w tym wieku powinien ważyć 24 kg, drugi ważył 21 kg podczas gdy prawidłowa waga powinna wynosić 32 kg. Psy znajdowały się w tragicznych warunkach bytowania tzn. nie posiadały bud chroniących przed działaniem czynników atmosferycznych, były przywiązane na stałe do ogrodzenia i płotu za pomocą uwięzi krótszej niż 3 metry, znajdowały się na nie utwardzonym, nierównym terenie przy posesji należącej do hodowcy. W trybie natychmiastowym inspektorzy tymczasowo odebrali zwierzęta, przeciwko ich właścicielowi postępowanie wyjaśniające prowadzi Policja.</a:t>
            </a:r>
          </a:p>
          <a:p>
            <a:endParaRPr lang="pl-PL" dirty="0"/>
          </a:p>
        </p:txBody>
      </p:sp>
      <p:grpSp>
        <p:nvGrpSpPr>
          <p:cNvPr id="4" name="Grupa 3"/>
          <p:cNvGrpSpPr/>
          <p:nvPr/>
        </p:nvGrpSpPr>
        <p:grpSpPr>
          <a:xfrm>
            <a:off x="6096000" y="1921204"/>
            <a:ext cx="5980386" cy="4614826"/>
            <a:chOff x="6096000" y="1921204"/>
            <a:chExt cx="5980386" cy="4614826"/>
          </a:xfrm>
        </p:grpSpPr>
        <p:pic>
          <p:nvPicPr>
            <p:cNvPr id="1026" name="Picture 2" descr="SUCZKA_4_WLASCIWY_zm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921204"/>
              <a:ext cx="2583931" cy="3890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 descr="62_zm_poprawion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4380" y="4307764"/>
              <a:ext cx="3354465" cy="2228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 descr="41zm_poprawio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9597" y="2056151"/>
              <a:ext cx="3226789" cy="2063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2" descr="http://smolensk-2010.pl/wp-content/uploads/2010/10/paragra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021" y="230188"/>
            <a:ext cx="875861" cy="97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0296563" y="1204738"/>
            <a:ext cx="1660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Adwokat zwierząt</a:t>
            </a:r>
            <a:endParaRPr lang="pl-PL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8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05">
        <p14:prism isContent="1"/>
      </p:transition>
    </mc:Choice>
    <mc:Fallback xmlns="">
      <p:transition spd="slow" advTm="606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223235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l-PL" dirty="0" smtClean="0"/>
              <a:t>Interwencje</a:t>
            </a:r>
            <a:endParaRPr lang="pl-PL" dirty="0"/>
          </a:p>
        </p:txBody>
      </p:sp>
      <p:pic>
        <p:nvPicPr>
          <p:cNvPr id="4098" name="Picture 2" descr="http://www.rsoz.org/FCK/KATI_1zm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583" y="3298772"/>
            <a:ext cx="4094837" cy="30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6575279" y="1690688"/>
            <a:ext cx="524991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 smtClean="0"/>
              <a:t>Interwencja w jednym z mieszkań w Rzeszowie zakończyła się odebraniem suki (mieszańca rasy husky), który został pozostawiony przez właściciela bez opieki na co najmniej trzy dni. </a:t>
            </a:r>
          </a:p>
          <a:p>
            <a:pPr algn="just"/>
            <a:endParaRPr lang="pl-PL" sz="2000" dirty="0" smtClean="0"/>
          </a:p>
          <a:p>
            <a:pPr algn="just"/>
            <a:r>
              <a:rPr lang="pl-PL" sz="2000" dirty="0" smtClean="0"/>
              <a:t>W tym wypadku do mieszkania inspektorzy wchodzili w asyście Policji oraz przedstawicieli miejscowej Spółdzielni będącej właścicielem lokalu.</a:t>
            </a:r>
          </a:p>
          <a:p>
            <a:pPr algn="just"/>
            <a:endParaRPr lang="pl-PL" sz="2000" dirty="0" smtClean="0"/>
          </a:p>
          <a:p>
            <a:pPr algn="just"/>
            <a:r>
              <a:rPr lang="pl-PL" sz="2000" dirty="0" smtClean="0"/>
              <a:t>Obecnie wobec właściciela psa toczy się postepowanie zmierzające do postawienia mu zarzutu: znęcania się nad zwierzęciem. Sprawa jest zawieszona z powodu wyjazdu właściciela psa za granicę.</a:t>
            </a:r>
            <a:endParaRPr lang="pl-PL" sz="2000" dirty="0"/>
          </a:p>
        </p:txBody>
      </p:sp>
      <p:pic>
        <p:nvPicPr>
          <p:cNvPr id="4100" name="Picture 4" descr="http://www.rsoz.org/FCK/KATI_2_z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27" y="1312480"/>
            <a:ext cx="3788945" cy="284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smolensk-2010.pl/wp-content/uploads/2010/10/paragra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021" y="230188"/>
            <a:ext cx="875861" cy="97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10296563" y="1204738"/>
            <a:ext cx="1660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Adwokat zwierząt</a:t>
            </a:r>
            <a:endParaRPr lang="pl-PL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652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45">
        <p14:prism isContent="1"/>
      </p:transition>
    </mc:Choice>
    <mc:Fallback xmlns="">
      <p:transition spd="slow" advTm="313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l-PL" dirty="0" smtClean="0"/>
              <a:t>Interwencje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536325" y="1690688"/>
            <a:ext cx="6382407" cy="435133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pl-PL" dirty="0" smtClean="0"/>
              <a:t>Wielką obojętnością i nieodpowiedzialnością wykazał się właściciel psa z Rzeszowa, który pozostawił zwierzę w nieleczonej chorobie. Dzięki zgłoszeniu do Inspektoratu ds. ochrony zwierząt inspektorzy w asyście Straży Miejskiej                                 w Rzeszowie odebrali psa, który w obrębie prawego oka miał krwawiącą i ropiejącą ranę, sięgającą do podstawy czaszki.  W związku z tym, że rana miała charakter nieoperacyjnego nowotworu, psa trzeba było uśpić. W stanie nieleczonej choroby mógł przebywać nawet ponad miesiąc. </a:t>
            </a:r>
          </a:p>
          <a:p>
            <a:pPr marL="0" indent="0" algn="just">
              <a:buNone/>
            </a:pPr>
            <a:r>
              <a:rPr lang="pl-PL" dirty="0" smtClean="0"/>
              <a:t>Przeciwko właścicielowi obecnie toczy się postępowanie wyjaśniające prowadzone przez Policję. </a:t>
            </a:r>
            <a:endParaRPr lang="pl-PL" dirty="0"/>
          </a:p>
        </p:txBody>
      </p:sp>
      <p:pic>
        <p:nvPicPr>
          <p:cNvPr id="5122" name="Picture 2" descr="http://www.rsoz.org/FCK/pieszgozem.jpg?d33802726abd5689c784a5eae50223c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55" y="2233340"/>
            <a:ext cx="4582410" cy="303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molensk-2010.pl/wp-content/uploads/2010/10/paragra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021" y="230188"/>
            <a:ext cx="875861" cy="97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0296563" y="1204738"/>
            <a:ext cx="1660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Adwokat zwierząt</a:t>
            </a:r>
            <a:endParaRPr lang="pl-PL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269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52">
        <p14:prism isContent="1"/>
      </p:transition>
    </mc:Choice>
    <mc:Fallback xmlns="">
      <p:transition spd="slow" advTm="409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362607"/>
            <a:ext cx="5181600" cy="61485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pl-PL" dirty="0" smtClean="0"/>
          </a:p>
          <a:p>
            <a:pPr marL="0" indent="0" algn="ctr">
              <a:buNone/>
            </a:pPr>
            <a:r>
              <a:rPr lang="pl-PL" dirty="0" smtClean="0"/>
              <a:t>W </a:t>
            </a:r>
            <a:r>
              <a:rPr lang="pl-PL" dirty="0"/>
              <a:t>większej części sprawy karne w roku 2013 dotyczyły znęcania się nad zwierzętami, z tego lwią część stanowiły sytuacje pozostawiania </a:t>
            </a:r>
            <a:r>
              <a:rPr lang="pl-PL" dirty="0" smtClean="0"/>
              <a:t>zwierząt                      </a:t>
            </a:r>
            <a:r>
              <a:rPr lang="pl-PL" dirty="0"/>
              <a:t>w niewłaściwych warunkach bytowania </a:t>
            </a:r>
            <a:r>
              <a:rPr lang="pl-PL" dirty="0" smtClean="0"/>
              <a:t>               w </a:t>
            </a:r>
            <a:r>
              <a:rPr lang="pl-PL" dirty="0"/>
              <a:t>tym w stanie rażącego zaniedbania lub </a:t>
            </a:r>
            <a:r>
              <a:rPr lang="pl-PL" dirty="0" smtClean="0"/>
              <a:t>w </a:t>
            </a:r>
            <a:r>
              <a:rPr lang="pl-PL" dirty="0"/>
              <a:t>stanie nieleczonej choroby. Do tego rodzaju interwencji zaliczamy, również odebraną w trybie natychmiastowym, sukę rasy </a:t>
            </a:r>
            <a:r>
              <a:rPr lang="pl-PL" dirty="0" err="1"/>
              <a:t>cocer</a:t>
            </a:r>
            <a:r>
              <a:rPr lang="pl-PL" dirty="0"/>
              <a:t> spaniel pozostawioną przez właściciela w nieleczonej chorobie tzn</a:t>
            </a:r>
            <a:r>
              <a:rPr lang="pl-PL" dirty="0" smtClean="0"/>
              <a:t>. z </a:t>
            </a:r>
            <a:r>
              <a:rPr lang="pl-PL" dirty="0"/>
              <a:t>guzem pod brzuchem wielkości dwóch pięści. Rzeszowskie Stowarzyszenie Ochrony Zwierząt sfinansowało operację usunięcia guza oraz amputacji części </a:t>
            </a:r>
            <a:r>
              <a:rPr lang="pl-PL" dirty="0" smtClean="0"/>
              <a:t>ogona </a:t>
            </a:r>
            <a:r>
              <a:rPr lang="pl-PL" dirty="0"/>
              <a:t>i przycięcia uszu, których właściciel nie rozczesywał. Pies znalazł nowy dom, natomiast przeciwko </a:t>
            </a:r>
            <a:r>
              <a:rPr lang="pl-PL" dirty="0" smtClean="0"/>
              <a:t>właścicielce </a:t>
            </a:r>
            <a:r>
              <a:rPr lang="pl-PL" dirty="0"/>
              <a:t>jest prowadzone postępowanie karne. </a:t>
            </a:r>
            <a:r>
              <a:rPr lang="pl-PL" dirty="0" smtClean="0"/>
              <a:t>Suczka po wyleczeniu została adoptowana.</a:t>
            </a:r>
            <a:endParaRPr lang="pl-PL" dirty="0"/>
          </a:p>
        </p:txBody>
      </p:sp>
      <p:grpSp>
        <p:nvGrpSpPr>
          <p:cNvPr id="2" name="Grupa 1"/>
          <p:cNvGrpSpPr/>
          <p:nvPr/>
        </p:nvGrpSpPr>
        <p:grpSpPr>
          <a:xfrm>
            <a:off x="6515923" y="810562"/>
            <a:ext cx="4815527" cy="5366401"/>
            <a:chOff x="6515923" y="810562"/>
            <a:chExt cx="4815527" cy="5366401"/>
          </a:xfrm>
        </p:grpSpPr>
        <p:pic>
          <p:nvPicPr>
            <p:cNvPr id="2051" name="Picture 3" descr="SOFI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5923" y="810562"/>
              <a:ext cx="3012386" cy="4533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8335" y="3209397"/>
              <a:ext cx="1973115" cy="2967566"/>
            </a:xfrm>
            <a:prstGeom prst="rect">
              <a:avLst/>
            </a:prstGeom>
          </p:spPr>
        </p:pic>
      </p:grpSp>
      <p:pic>
        <p:nvPicPr>
          <p:cNvPr id="5" name="Picture 2" descr="http://smolensk-2010.pl/wp-content/uploads/2010/10/paragra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021" y="230188"/>
            <a:ext cx="875861" cy="97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10296563" y="1204738"/>
            <a:ext cx="1660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dirty="0" smtClean="0"/>
              <a:t>Adwokat zwierząt</a:t>
            </a:r>
            <a:endParaRPr lang="pl-PL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944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43">
        <p14:prism isContent="1"/>
      </p:transition>
    </mc:Choice>
    <mc:Fallback xmlns="">
      <p:transition spd="slow" advTm="504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99CC00"/>
            </a:gs>
            <a:gs pos="100000">
              <a:srgbClr val="99CC00"/>
            </a:gs>
            <a:gs pos="83000">
              <a:schemeClr val="bg1"/>
            </a:gs>
            <a:gs pos="39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57772" y="354724"/>
            <a:ext cx="6449151" cy="6148552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endParaRPr lang="pl-PL" sz="72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pl-PL" sz="8000" dirty="0"/>
              <a:t>Przy ujawnianiu i ściganiu przestępstw oraz wykroczeń naruszających prawa zwierząt, Rzeszowskie Stowarzyszenie Ochrony Zwierząt współpracowało m.in. z: Policją, strażami </a:t>
            </a:r>
            <a:r>
              <a:rPr lang="pl-PL" sz="8000" dirty="0" smtClean="0"/>
              <a:t>gminnymi (miejskimi</a:t>
            </a:r>
            <a:r>
              <a:rPr lang="pl-PL" sz="8000" dirty="0"/>
              <a:t>), Powiatowymi Inspektoratami Weterynarii, urzędami </a:t>
            </a:r>
            <a:r>
              <a:rPr lang="pl-PL" sz="8000" dirty="0" smtClean="0"/>
              <a:t>gmin, jednostkami </a:t>
            </a:r>
            <a:r>
              <a:rPr lang="pl-PL" sz="8000" dirty="0"/>
              <a:t>organizacyjnymi samorządów oraz innymi organizacjami których celem statutowym jest ochrona zwierząt. Interwencję realizowaliśmy w obrębie całego województwa Podkarpackiego. W obrębie miasta Rzeszowa dodatkowo interwencje, w każdy czwartek realizowane są </a:t>
            </a:r>
            <a:r>
              <a:rPr lang="pl-PL" sz="8000" dirty="0" smtClean="0"/>
              <a:t>                                  we </a:t>
            </a:r>
            <a:r>
              <a:rPr lang="pl-PL" sz="8000" dirty="0"/>
              <a:t>współpracy z Komendą Straży </a:t>
            </a:r>
            <a:r>
              <a:rPr lang="pl-PL" sz="8000" dirty="0" smtClean="0"/>
              <a:t>Miejskiej                                       w Rzeszowie, w </a:t>
            </a:r>
            <a:r>
              <a:rPr lang="pl-PL" sz="8000" dirty="0"/>
              <a:t>ramach tzw. </a:t>
            </a:r>
            <a:r>
              <a:rPr lang="pl-PL" sz="8000" i="1" dirty="0"/>
              <a:t>„Patrolu Interwencyjnego”. </a:t>
            </a:r>
            <a:r>
              <a:rPr lang="pl-PL" sz="8000" dirty="0"/>
              <a:t>Funkcjonariusze Straży </a:t>
            </a:r>
            <a:r>
              <a:rPr lang="pl-PL" sz="8000" dirty="0" smtClean="0"/>
              <a:t>Miejskiej w </a:t>
            </a:r>
            <a:r>
              <a:rPr lang="pl-PL" sz="8000" dirty="0"/>
              <a:t>Rzeszowie asystowali podczas przeprowadzanych przez inspektorów czynności. </a:t>
            </a:r>
            <a:r>
              <a:rPr lang="pl-PL" sz="8000" dirty="0" smtClean="0"/>
              <a:t>              W </a:t>
            </a:r>
            <a:r>
              <a:rPr lang="pl-PL" sz="8000" dirty="0"/>
              <a:t>ten sposób w obrębie Rzeszowa zostały załatwione </a:t>
            </a:r>
            <a:r>
              <a:rPr lang="pl-PL" sz="8000" dirty="0" smtClean="0"/>
              <a:t>najpilniejsze </a:t>
            </a:r>
            <a:r>
              <a:rPr lang="pl-PL" sz="8000" dirty="0"/>
              <a:t>i najcięższe sprawy dot. łamania praw zwierząt.</a:t>
            </a:r>
          </a:p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091" y="4362376"/>
            <a:ext cx="2485812" cy="1333251"/>
          </a:xfrm>
          <a:prstGeom prst="rect">
            <a:avLst/>
          </a:prstGeom>
        </p:spPr>
      </p:pic>
      <p:grpSp>
        <p:nvGrpSpPr>
          <p:cNvPr id="10" name="Grupa 9"/>
          <p:cNvGrpSpPr/>
          <p:nvPr/>
        </p:nvGrpSpPr>
        <p:grpSpPr>
          <a:xfrm>
            <a:off x="7708936" y="461499"/>
            <a:ext cx="4227427" cy="1048407"/>
            <a:chOff x="7436086" y="185693"/>
            <a:chExt cx="3893453" cy="887778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4916" y="185693"/>
              <a:ext cx="1393075" cy="88777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874" y="185694"/>
              <a:ext cx="835317" cy="8877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086" y="185693"/>
              <a:ext cx="923288" cy="88777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4349" y="185693"/>
              <a:ext cx="1005190" cy="813577"/>
            </a:xfrm>
            <a:prstGeom prst="rect">
              <a:avLst/>
            </a:prstGeom>
            <a:ln>
              <a:noFill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5272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31">
        <p14:prism isContent="1"/>
      </p:transition>
    </mc:Choice>
    <mc:Fallback xmlns="">
      <p:transition spd="slow" advTm="503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00"/>
            </a:gs>
            <a:gs pos="100000">
              <a:srgbClr val="99CC00"/>
            </a:gs>
            <a:gs pos="83000">
              <a:schemeClr val="bg1"/>
            </a:gs>
            <a:gs pos="39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44408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l-PL" dirty="0" smtClean="0"/>
              <a:t>Działalność edukacyjna i medialna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10551" y="1253331"/>
            <a:ext cx="5575699" cy="515500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pl-PL" sz="1600" dirty="0"/>
              <a:t>Kolejnym zadaniem spełnianym przez Rzeszowskie Stowarzyszenie Ochrony Zwierząt w ramach inspektoratu w 2013 roku było </a:t>
            </a:r>
            <a:r>
              <a:rPr lang="pl-PL" sz="1600" dirty="0" smtClean="0"/>
              <a:t>edukowanie oraz informowanie </a:t>
            </a:r>
            <a:r>
              <a:rPr lang="pl-PL" sz="1600" dirty="0"/>
              <a:t>społeczeństwa </a:t>
            </a:r>
            <a:r>
              <a:rPr lang="pl-PL" sz="1600" dirty="0" smtClean="0"/>
              <a:t>                            w sprawach dot</a:t>
            </a:r>
            <a:r>
              <a:rPr lang="pl-PL" sz="1600" dirty="0"/>
              <a:t>. prawidłowego zajmowania się zwierzętami, zapobiegania bezdomności zwierząt, znajomości „praw zwierząt”, statusu kotów </a:t>
            </a:r>
            <a:r>
              <a:rPr lang="pl-PL" sz="1600" dirty="0" smtClean="0"/>
              <a:t>wolno żyjących, przebiegu prowadzonych interwencji </a:t>
            </a:r>
            <a:r>
              <a:rPr lang="pl-PL" sz="1600" dirty="0"/>
              <a:t>oraz innych ciekawych zagadnień. Zadanie to realizowane </a:t>
            </a:r>
            <a:r>
              <a:rPr lang="pl-PL" sz="1600" dirty="0" smtClean="0"/>
              <a:t>było poza macierzystą stroną internetową </a:t>
            </a:r>
            <a:r>
              <a:rPr lang="pl-PL" sz="1600" dirty="0" smtClean="0">
                <a:hlinkClick r:id="rId3"/>
              </a:rPr>
              <a:t>www.rsoz.org</a:t>
            </a:r>
            <a:r>
              <a:rPr lang="pl-PL" sz="1600" dirty="0" smtClean="0"/>
              <a:t> także </a:t>
            </a:r>
            <a:r>
              <a:rPr lang="pl-PL" sz="1600" dirty="0"/>
              <a:t>poprzez </a:t>
            </a:r>
            <a:r>
              <a:rPr lang="pl-PL" sz="1600" dirty="0" smtClean="0"/>
              <a:t>współprace z </a:t>
            </a:r>
            <a:r>
              <a:rPr lang="pl-PL" sz="1600" dirty="0"/>
              <a:t>mediami, m.in. telewizje: TVP Rzeszów, TVN, TTV; radio: Rzeszów, VIA, </a:t>
            </a:r>
            <a:r>
              <a:rPr lang="pl-PL" sz="1600" dirty="0" err="1" smtClean="0"/>
              <a:t>Wawa</a:t>
            </a:r>
            <a:r>
              <a:rPr lang="pl-PL" sz="1600" dirty="0" smtClean="0"/>
              <a:t>                  – </a:t>
            </a:r>
            <a:r>
              <a:rPr lang="pl-PL" sz="1600" dirty="0"/>
              <a:t>o. Rzeszów; prasę: Gazetę Wyborczą, Nowiny, Super Nowości. </a:t>
            </a:r>
            <a:endParaRPr lang="pl-PL" sz="1600" dirty="0" smtClean="0"/>
          </a:p>
          <a:p>
            <a:pPr marL="0" indent="0" algn="just">
              <a:lnSpc>
                <a:spcPct val="100000"/>
              </a:lnSpc>
              <a:buNone/>
            </a:pPr>
            <a:r>
              <a:rPr lang="pl-PL" sz="1600" dirty="0"/>
              <a:t>„</a:t>
            </a:r>
            <a:r>
              <a:rPr lang="pl-PL" sz="1600" i="1" dirty="0"/>
              <a:t>Prawa zwierząt</a:t>
            </a:r>
            <a:r>
              <a:rPr lang="pl-PL" sz="1600" dirty="0"/>
              <a:t>” nagłaśniane były także poprzez prowadzenie różnego rodzaju akcji, R.S.O.Z. brało udział m.in. w akcji „</a:t>
            </a:r>
            <a:r>
              <a:rPr lang="pl-PL" sz="1600" i="1" dirty="0"/>
              <a:t>Zerwijmy Łańcuchy</a:t>
            </a:r>
            <a:r>
              <a:rPr lang="pl-PL" sz="1600" dirty="0"/>
              <a:t>”, w której członkowie razem </a:t>
            </a:r>
            <a:r>
              <a:rPr lang="pl-PL" sz="1600" dirty="0" smtClean="0"/>
              <a:t>                                             z </a:t>
            </a:r>
            <a:r>
              <a:rPr lang="pl-PL" sz="1600" dirty="0"/>
              <a:t>wolontariuszami zorganizowali w Rzeszowie protest przeciwko WIĘZIENIU  psów na łańcuchach. Każdy przechodzień w ramach akcji mógł przypiąć się łańcuchem do budy i w ten sposób zaprotestować przeciwko okrutnemu traktowaniu zwierząt. </a:t>
            </a:r>
            <a:endParaRPr lang="pl-PL" sz="1600" dirty="0" smtClean="0"/>
          </a:p>
          <a:p>
            <a:pPr marL="0" indent="0">
              <a:buNone/>
            </a:pPr>
            <a:endParaRPr lang="pl-PL" sz="1400" dirty="0"/>
          </a:p>
          <a:p>
            <a:endParaRPr lang="pl-PL" sz="1400" dirty="0"/>
          </a:p>
        </p:txBody>
      </p:sp>
      <p:pic>
        <p:nvPicPr>
          <p:cNvPr id="3074" name="Picture 2" descr="http://www.benefitsystems.pl/docs/media_o_nas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519" y="1087821"/>
            <a:ext cx="4974481" cy="366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009" y="3916827"/>
            <a:ext cx="837581" cy="67791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430197">
            <a:off x="6923793" y="4654578"/>
            <a:ext cx="2461745" cy="153859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571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95">
        <p14:prism isContent="1"/>
      </p:transition>
    </mc:Choice>
    <mc:Fallback xmlns="">
      <p:transition spd="slow" advTm="592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99CC00"/>
            </a:gs>
            <a:gs pos="100000">
              <a:srgbClr val="99CC00"/>
            </a:gs>
            <a:gs pos="86000">
              <a:schemeClr val="bg1"/>
            </a:gs>
            <a:gs pos="39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pl-PL" sz="5400" dirty="0" smtClean="0"/>
              <a:t>Porady</a:t>
            </a:r>
            <a:endParaRPr lang="pl-PL" sz="5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7649" y="1971824"/>
            <a:ext cx="959976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Porad prawnych i obywatelskich </a:t>
            </a:r>
            <a:r>
              <a:rPr lang="pl-PL" sz="2400" dirty="0" smtClean="0"/>
              <a:t>dotyczących </a:t>
            </a:r>
            <a:r>
              <a:rPr lang="pl-PL" sz="2400" dirty="0"/>
              <a:t>zwierząt z </a:t>
            </a:r>
            <a:r>
              <a:rPr lang="pl-PL" sz="2400" dirty="0" smtClean="0"/>
              <a:t>dziedziny:</a:t>
            </a:r>
          </a:p>
          <a:p>
            <a:pPr marL="0" indent="0">
              <a:buNone/>
            </a:pPr>
            <a:endParaRPr lang="pl-PL" sz="2400" dirty="0" smtClean="0"/>
          </a:p>
          <a:p>
            <a:pPr>
              <a:buFontTx/>
              <a:buChar char="-"/>
            </a:pPr>
            <a:r>
              <a:rPr lang="pl-PL" sz="2400" dirty="0" smtClean="0"/>
              <a:t>prawa </a:t>
            </a:r>
            <a:r>
              <a:rPr lang="pl-PL" sz="2400" dirty="0"/>
              <a:t>karnego</a:t>
            </a:r>
            <a:r>
              <a:rPr lang="pl-PL" sz="2400" dirty="0" smtClean="0"/>
              <a:t>, </a:t>
            </a:r>
            <a:r>
              <a:rPr lang="pl-PL" sz="2400" dirty="0"/>
              <a:t>cywilnego</a:t>
            </a:r>
            <a:r>
              <a:rPr lang="pl-PL" sz="2400" dirty="0" smtClean="0"/>
              <a:t>,</a:t>
            </a:r>
            <a:r>
              <a:rPr lang="pl-PL" sz="2400" dirty="0"/>
              <a:t> </a:t>
            </a:r>
            <a:r>
              <a:rPr lang="pl-PL" sz="2400" dirty="0" smtClean="0"/>
              <a:t>administracyjnego, ustawy o ochronie zwierząt, </a:t>
            </a:r>
          </a:p>
          <a:p>
            <a:pPr>
              <a:buFontTx/>
              <a:buChar char="-"/>
            </a:pPr>
            <a:r>
              <a:rPr lang="pl-PL" sz="2400" dirty="0" err="1"/>
              <a:t>b</a:t>
            </a:r>
            <a:r>
              <a:rPr lang="pl-PL" sz="2400" dirty="0" err="1" smtClean="0"/>
              <a:t>ehawiorystyki</a:t>
            </a:r>
            <a:r>
              <a:rPr lang="pl-PL" sz="2400" dirty="0" smtClean="0"/>
              <a:t> zwierząt,</a:t>
            </a:r>
          </a:p>
          <a:p>
            <a:pPr>
              <a:buFontTx/>
              <a:buChar char="-"/>
            </a:pPr>
            <a:r>
              <a:rPr lang="pl-PL" sz="2400" dirty="0" smtClean="0"/>
              <a:t>opieki nad zwierzętami</a:t>
            </a:r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r>
              <a:rPr lang="pl-PL" sz="2400" dirty="0" smtClean="0"/>
              <a:t>na bieżąco (drogą osobistą, telefoniczną oraz elektroniczną) </a:t>
            </a:r>
            <a:r>
              <a:rPr lang="pl-PL" sz="2400" dirty="0"/>
              <a:t>udzielają </a:t>
            </a:r>
            <a:r>
              <a:rPr lang="pl-PL" sz="2400" dirty="0" smtClean="0"/>
              <a:t>pracownicy R.S.O.Z. oraz inspektorzy </a:t>
            </a:r>
            <a:r>
              <a:rPr lang="pl-PL" sz="2400" dirty="0"/>
              <a:t>ds. ochrony zwierząt. </a:t>
            </a:r>
            <a:r>
              <a:rPr lang="pl-PL" sz="2400" dirty="0" smtClean="0"/>
              <a:t>Tego typu informacje są również umieszczane na naszych stronach internetowych.    </a:t>
            </a:r>
            <a:endParaRPr lang="pl-PL" sz="2400" dirty="0"/>
          </a:p>
          <a:p>
            <a:pPr marL="0" indent="0">
              <a:buNone/>
            </a:pPr>
            <a:endParaRPr lang="pl-PL" sz="2400" dirty="0"/>
          </a:p>
        </p:txBody>
      </p:sp>
      <p:grpSp>
        <p:nvGrpSpPr>
          <p:cNvPr id="5" name="Grupa 4"/>
          <p:cNvGrpSpPr/>
          <p:nvPr/>
        </p:nvGrpSpPr>
        <p:grpSpPr>
          <a:xfrm>
            <a:off x="10814090" y="378326"/>
            <a:ext cx="1079420" cy="3361485"/>
            <a:chOff x="10758557" y="365125"/>
            <a:chExt cx="1155640" cy="3546943"/>
          </a:xfrm>
          <a:noFill/>
        </p:grpSpPr>
        <p:pic>
          <p:nvPicPr>
            <p:cNvPr id="2052" name="Picture 4" descr="http://static.freepik.com/darmowe-zdjecie/ikona-sztuka-telefon-klip_42304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6263" y="2811410"/>
              <a:ext cx="1097934" cy="1100658"/>
            </a:xfrm>
            <a:prstGeom prst="rect">
              <a:avLst/>
            </a:prstGeom>
            <a:grpFill/>
            <a:ln w="0" cmpd="sng">
              <a:noFill/>
            </a:ln>
          </p:spPr>
        </p:pic>
        <p:pic>
          <p:nvPicPr>
            <p:cNvPr id="2054" name="Picture 6" descr="http://gbmi.upc.edu/members/atsign.png/image_preview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8557" y="1582904"/>
              <a:ext cx="1155640" cy="1155640"/>
            </a:xfrm>
            <a:prstGeom prst="rect">
              <a:avLst/>
            </a:prstGeom>
            <a:grpFill/>
            <a:ln w="0" cmpd="sng">
              <a:noFill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2056" name="Picture 8" descr="http://www.czystosc.net.pl/files/photo/xLQrW1swcR2Bi9d8LS4quBehx8F1spadNUE9gV0wEA9c76lOcn.png"/>
            <p:cNvPicPr>
              <a:picLocks noChangeAspect="1" noChangeArrowheads="1"/>
            </p:cNvPicPr>
            <p:nvPr/>
          </p:nvPicPr>
          <p:blipFill>
            <a:blip r:embed="rId5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6000"/>
                      </a14:imgEffect>
                      <a14:imgEffect>
                        <a14:saturation sat="60000"/>
                      </a14:imgEffect>
                      <a14:imgEffect>
                        <a14:brightnessContrast bright="23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4008" y="365125"/>
              <a:ext cx="1150189" cy="1144913"/>
            </a:xfrm>
            <a:prstGeom prst="rect">
              <a:avLst/>
            </a:prstGeom>
            <a:grpFill/>
            <a:ln w="0" cmpd="sng">
              <a:noFill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7049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71">
        <p14:prism isContent="1"/>
      </p:transition>
    </mc:Choice>
    <mc:Fallback xmlns="">
      <p:transition spd="slow" advTm="259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234496"/>
            <a:ext cx="10515600" cy="1325563"/>
          </a:xfrm>
        </p:spPr>
        <p:txBody>
          <a:bodyPr>
            <a:normAutofit/>
          </a:bodyPr>
          <a:lstStyle/>
          <a:p>
            <a:r>
              <a:rPr lang="pl-PL" b="1" u="sng" dirty="0" smtClean="0"/>
              <a:t>Zasady</a:t>
            </a:r>
            <a:r>
              <a:rPr lang="pl-PL" b="1" u="sng" dirty="0"/>
              <a:t>, formy i zakres działalności statutowej: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103086"/>
            <a:ext cx="10515600" cy="5624286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pl-PL" dirty="0" smtClean="0"/>
              <a:t>zwalczanie </a:t>
            </a:r>
            <a:r>
              <a:rPr lang="pl-PL" dirty="0"/>
              <a:t>przejawów znęcania się nad zwierzętami, działanie w ich obronie i niesienie im  pomocy,</a:t>
            </a:r>
          </a:p>
          <a:p>
            <a:pPr lvl="0"/>
            <a:r>
              <a:rPr lang="pl-PL" dirty="0"/>
              <a:t>aktywne działanie w zakresie przestrzegania praw zwierząt,</a:t>
            </a:r>
          </a:p>
          <a:p>
            <a:pPr lvl="0"/>
            <a:r>
              <a:rPr lang="pl-PL" dirty="0"/>
              <a:t>sprawowanie nadzoru i kontroli nad przestrzeganiem przepisów i praw </a:t>
            </a:r>
            <a:r>
              <a:rPr lang="pl-PL" dirty="0" smtClean="0"/>
              <a:t>                 w </a:t>
            </a:r>
            <a:r>
              <a:rPr lang="pl-PL" dirty="0"/>
              <a:t>dziedzinie ochrony </a:t>
            </a:r>
            <a:r>
              <a:rPr lang="pl-PL" dirty="0" smtClean="0"/>
              <a:t>zwierząt </a:t>
            </a:r>
            <a:r>
              <a:rPr lang="pl-PL" dirty="0"/>
              <a:t>i środowiska, w tym </a:t>
            </a:r>
            <a:r>
              <a:rPr lang="pl-PL" dirty="0" smtClean="0"/>
              <a:t>współdziałanie                          </a:t>
            </a:r>
            <a:r>
              <a:rPr lang="pl-PL" dirty="0"/>
              <a:t>z właściwymi instytucjami w zakresie ochrony zwierząt,</a:t>
            </a:r>
          </a:p>
          <a:p>
            <a:pPr lvl="0"/>
            <a:r>
              <a:rPr lang="pl-PL" dirty="0"/>
              <a:t>współdziałanie z właściwymi instytucjami w zakresie ujawniania i ścigania przestępstw oraz wykroczeń naruszających prawa zwierząt,</a:t>
            </a:r>
          </a:p>
          <a:p>
            <a:pPr lvl="0"/>
            <a:r>
              <a:rPr lang="pl-PL" dirty="0"/>
              <a:t>występowanie z inicjatywami w zakresie wydawania przepisów dotyczących praw zwierząt oraz współuczestnictwo w tworzeniu aktów prawnych z tym związanych,</a:t>
            </a:r>
          </a:p>
          <a:p>
            <a:pPr lvl="0"/>
            <a:r>
              <a:rPr lang="pl-PL" dirty="0"/>
              <a:t>prowadzenie działań zmierzających do zmniejszenia populacji bezdomnych zwierząt,</a:t>
            </a:r>
          </a:p>
          <a:p>
            <a:pPr lvl="0"/>
            <a:r>
              <a:rPr lang="pl-PL" dirty="0"/>
              <a:t>tworzenie schronisk dla bezdomnych zwierząt i prowadzenie ich we własnym zakresie oraz działanie na rzecz tworzenia schronisk dla bezdomnych zwierząt i prowadzenie ich w formie zleconej,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6253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lakers.com.pl/file/12/600x338/16:9/las-tapety-forest-wallpapers-%2813%29_88356696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16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Symbol zastępczy zawartości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88217441"/>
              </p:ext>
            </p:extLst>
          </p:nvPr>
        </p:nvGraphicFramePr>
        <p:xfrm>
          <a:off x="282852" y="236483"/>
          <a:ext cx="11288109" cy="5953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Picture 2" descr="http://kredytstudencki.edu.pl/wp-content/uploads/2013/10/statystyk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656" y="5450728"/>
            <a:ext cx="973978" cy="9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42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7">
        <p14:prism isContent="1"/>
      </p:transition>
    </mc:Choice>
    <mc:Fallback xmlns="">
      <p:transition spd="slow" advTm="350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st.gdefon.com/wallpapers_original/wallpapers/415813_les_gory_derevya_pejzazh_leto_solnce._2560x1600_%28www.GdeFon.ru%29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86"/>
            <a:ext cx="12192000" cy="684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02917" y="296441"/>
            <a:ext cx="9586166" cy="1325563"/>
          </a:xfr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Interwencje inspektoratu w okresie                    od 16 sierpnia do 31 grudnia 2013 r.</a:t>
            </a:r>
            <a:endParaRPr lang="pl-PL" dirty="0">
              <a:solidFill>
                <a:schemeClr val="bg1"/>
              </a:solidFill>
            </a:endParaRPr>
          </a:p>
        </p:txBody>
      </p:sp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9208841"/>
              </p:ext>
            </p:extLst>
          </p:nvPr>
        </p:nvGraphicFramePr>
        <p:xfrm>
          <a:off x="657973" y="1830689"/>
          <a:ext cx="11319640" cy="4792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9" name="Łącznik prosty ze strzałką 8"/>
          <p:cNvCxnSpPr/>
          <p:nvPr/>
        </p:nvCxnSpPr>
        <p:spPr>
          <a:xfrm flipH="1">
            <a:off x="7978589" y="3496235"/>
            <a:ext cx="1326776" cy="824753"/>
          </a:xfrm>
          <a:prstGeom prst="straightConnector1">
            <a:avLst/>
          </a:prstGeom>
          <a:ln w="88900" cap="sq" cmpd="sng">
            <a:solidFill>
              <a:srgbClr val="FF0000">
                <a:alpha val="67000"/>
              </a:srgbClr>
            </a:solidFill>
            <a:headEnd type="non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http://kredytstudencki.edu.pl/wp-content/uploads/2013/10/statystyk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80" y="5540375"/>
            <a:ext cx="973978" cy="9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724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01">
        <p14:prism isContent="1"/>
      </p:transition>
    </mc:Choice>
    <mc:Fallback xmlns="">
      <p:transition spd="slow" advTm="308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7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apety.tja.pl/obrazki/tja_normalne/1122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9908" y="412739"/>
            <a:ext cx="5814203" cy="33236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5400" dirty="0" err="1" smtClean="0">
                <a:solidFill>
                  <a:schemeClr val="bg1"/>
                </a:solidFill>
                <a:latin typeface="Stencil" panose="040409050D0802020404" pitchFamily="82" charset="0"/>
              </a:rPr>
              <a:t>Dziekujemy</a:t>
            </a:r>
            <a:r>
              <a:rPr lang="pl-PL" sz="5400" dirty="0" smtClean="0">
                <a:solidFill>
                  <a:schemeClr val="bg1"/>
                </a:solidFill>
                <a:latin typeface="Stencil" panose="040409050D0802020404" pitchFamily="82" charset="0"/>
              </a:rPr>
              <a:t> za </a:t>
            </a:r>
            <a:r>
              <a:rPr lang="pl-PL" sz="5400" dirty="0" err="1" smtClean="0">
                <a:solidFill>
                  <a:schemeClr val="bg1"/>
                </a:solidFill>
                <a:latin typeface="Stencil" panose="040409050D0802020404" pitchFamily="82" charset="0"/>
              </a:rPr>
              <a:t>uwage</a:t>
            </a:r>
            <a:r>
              <a:rPr lang="pl-PL" sz="5400" dirty="0" smtClean="0">
                <a:solidFill>
                  <a:schemeClr val="bg1"/>
                </a:solidFill>
                <a:latin typeface="Stencil" panose="040409050D0802020404" pitchFamily="82" charset="0"/>
              </a:rPr>
              <a:t>!</a:t>
            </a:r>
            <a:endParaRPr lang="pl-PL" sz="5400" dirty="0">
              <a:solidFill>
                <a:schemeClr val="bg1"/>
              </a:solidFill>
              <a:latin typeface="Stencil" panose="040409050D0802020404" pitchFamily="82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9892106" y="6419120"/>
            <a:ext cx="329529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Opracował: </a:t>
            </a:r>
            <a:r>
              <a:rPr lang="pl-PL" sz="1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Jakub Klimek</a:t>
            </a:r>
            <a:endParaRPr lang="pl-PL" sz="1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999171" y="4141574"/>
            <a:ext cx="4375676" cy="25853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1"/>
                </a:solidFill>
              </a:rPr>
              <a:t>Rzeszowskie Stowarzyszenie 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Ochrony Zwierząt </a:t>
            </a:r>
          </a:p>
          <a:p>
            <a:pPr algn="ctr"/>
            <a:endParaRPr lang="pl-PL" dirty="0" smtClean="0">
              <a:solidFill>
                <a:schemeClr val="bg1"/>
              </a:solidFill>
            </a:endParaRPr>
          </a:p>
          <a:p>
            <a:pPr algn="ctr"/>
            <a:r>
              <a:rPr lang="pl-PL" dirty="0" smtClean="0">
                <a:solidFill>
                  <a:schemeClr val="bg1"/>
                </a:solidFill>
              </a:rPr>
              <a:t>ul. Słowackiego 24/62</a:t>
            </a:r>
          </a:p>
          <a:p>
            <a:pPr algn="ctr"/>
            <a:r>
              <a:rPr lang="pl-PL" dirty="0" smtClean="0">
                <a:solidFill>
                  <a:schemeClr val="bg1"/>
                </a:solidFill>
              </a:rPr>
              <a:t>35-060 Rzeszów</a:t>
            </a:r>
          </a:p>
          <a:p>
            <a:pPr algn="ctr"/>
            <a:r>
              <a:rPr lang="pl-PL" dirty="0" smtClean="0">
                <a:solidFill>
                  <a:schemeClr val="bg1"/>
                </a:solidFill>
              </a:rPr>
              <a:t>Tel. 017 85 30 328</a:t>
            </a:r>
          </a:p>
          <a:p>
            <a:pPr algn="ctr"/>
            <a:r>
              <a:rPr lang="pl-PL" dirty="0" smtClean="0">
                <a:solidFill>
                  <a:schemeClr val="bg1"/>
                </a:solidFill>
              </a:rPr>
              <a:t>REGON 690520653</a:t>
            </a:r>
          </a:p>
          <a:p>
            <a:pPr algn="ctr"/>
            <a:r>
              <a:rPr lang="pl-PL" dirty="0" smtClean="0">
                <a:solidFill>
                  <a:schemeClr val="bg1"/>
                </a:solidFill>
              </a:rPr>
              <a:t>KRS 0000012533</a:t>
            </a:r>
          </a:p>
          <a:p>
            <a:pPr algn="ctr"/>
            <a:endParaRPr lang="pl-PL" dirty="0"/>
          </a:p>
        </p:txBody>
      </p:sp>
      <p:grpSp>
        <p:nvGrpSpPr>
          <p:cNvPr id="12" name="Grupa 11"/>
          <p:cNvGrpSpPr/>
          <p:nvPr/>
        </p:nvGrpSpPr>
        <p:grpSpPr>
          <a:xfrm>
            <a:off x="2322029" y="2074540"/>
            <a:ext cx="1729959" cy="1454138"/>
            <a:chOff x="141584" y="113774"/>
            <a:chExt cx="1729959" cy="1454138"/>
          </a:xfrm>
        </p:grpSpPr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84" y="113774"/>
              <a:ext cx="1560872" cy="13758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pole tekstowe 13"/>
            <p:cNvSpPr txBox="1"/>
            <p:nvPr/>
          </p:nvSpPr>
          <p:spPr>
            <a:xfrm>
              <a:off x="975991" y="1297686"/>
              <a:ext cx="895552" cy="27022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wrap="none" rtlCol="0">
              <a:spAutoFit/>
            </a:bodyPr>
            <a:lstStyle/>
            <a:p>
              <a:r>
                <a:rPr lang="pl-PL" sz="900" dirty="0" smtClean="0">
                  <a:solidFill>
                    <a:srgbClr val="78B208"/>
                  </a:solidFill>
                </a:rPr>
                <a:t>Rok zał. 1997</a:t>
              </a:r>
              <a:endParaRPr lang="pl-PL" sz="900" dirty="0">
                <a:solidFill>
                  <a:srgbClr val="78B208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60523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5683">
        <p15:prstTrans prst="curtains"/>
      </p:transition>
    </mc:Choice>
    <mc:Fallback xmlns="">
      <p:transition spd="slow" advTm="156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551793"/>
            <a:ext cx="10515600" cy="562517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pl-PL" dirty="0"/>
              <a:t>organizowanie i prowadzenie lecznic i klinik dla zwierząt,</a:t>
            </a:r>
          </a:p>
          <a:p>
            <a:pPr lvl="0"/>
            <a:r>
              <a:rPr lang="pl-PL" dirty="0"/>
              <a:t>współpraca z władzami oświatowymi w zakresie wychowania młodzieży szkolnej w duchu humanitarnego stosunku do zwierząt,</a:t>
            </a:r>
          </a:p>
          <a:p>
            <a:pPr lvl="0"/>
            <a:r>
              <a:rPr lang="pl-PL" dirty="0"/>
              <a:t>popieranie prac naukowych w zakresie ochrony zwierząt i opieki nad zwierzętami lub ochrony środowiska,</a:t>
            </a:r>
          </a:p>
          <a:p>
            <a:pPr lvl="0"/>
            <a:r>
              <a:rPr lang="pl-PL" dirty="0"/>
              <a:t>prowadzenie akcji adopcyjnej zwierząt, w szczególności przebywających </a:t>
            </a:r>
            <a:r>
              <a:rPr lang="pl-PL" dirty="0" smtClean="0"/>
              <a:t>        w </a:t>
            </a:r>
            <a:r>
              <a:rPr lang="pl-PL" dirty="0"/>
              <a:t>schroniskach,</a:t>
            </a:r>
          </a:p>
          <a:p>
            <a:pPr lvl="0"/>
            <a:r>
              <a:rPr lang="pl-PL" dirty="0"/>
              <a:t>prowadzenie aukcji i zbiórek publicznych w celu pozyskiwania środków na cele statutowe,</a:t>
            </a:r>
          </a:p>
          <a:p>
            <a:pPr lvl="0"/>
            <a:r>
              <a:rPr lang="pl-PL" dirty="0"/>
              <a:t>propagowanie i organizowanie szkoleń dla społecznych i etatowych inspektorów do spraw ochrony zwierząt,</a:t>
            </a:r>
          </a:p>
          <a:p>
            <a:pPr lvl="0"/>
            <a:r>
              <a:rPr lang="pl-PL" dirty="0"/>
              <a:t>organizacja wolontariatu w oparciu o ustawę z dnia 24 kwietnia 2003 roku o </a:t>
            </a:r>
            <a:r>
              <a:rPr lang="pl-PL" i="1" dirty="0"/>
              <a:t>działalności pożytku publicznego i wolontariacie, w szczególności na rzecz</a:t>
            </a:r>
            <a:r>
              <a:rPr lang="pl-PL" dirty="0"/>
              <a:t> schroniska.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8698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99CC00"/>
            </a:gs>
            <a:gs pos="95000">
              <a:srgbClr val="E0DBD7"/>
            </a:gs>
            <a:gs pos="77000">
              <a:schemeClr val="bg1"/>
            </a:gs>
            <a:gs pos="39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l-PL" dirty="0" smtClean="0"/>
              <a:t>Akcja „Pomóżmy zwierzakom”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522420"/>
            <a:ext cx="6818376" cy="4857597"/>
          </a:xfrm>
        </p:spPr>
        <p:txBody>
          <a:bodyPr>
            <a:normAutofit fontScale="92500" lnSpcReduction="20000"/>
          </a:bodyPr>
          <a:lstStyle/>
          <a:p>
            <a:r>
              <a:rPr lang="pl-PL" sz="1800" dirty="0"/>
              <a:t>W akcji </a:t>
            </a:r>
            <a:r>
              <a:rPr lang="pl-PL" sz="1800" i="1" dirty="0"/>
              <a:t>"</a:t>
            </a:r>
            <a:r>
              <a:rPr lang="pl-PL" sz="1800" b="1" i="1" dirty="0"/>
              <a:t>Pomóżmy zwierzakom 2013</a:t>
            </a:r>
            <a:r>
              <a:rPr lang="pl-PL" sz="1800" i="1" dirty="0"/>
              <a:t>"</a:t>
            </a:r>
            <a:r>
              <a:rPr lang="pl-PL" sz="1800" dirty="0"/>
              <a:t>  wzięło udział  </a:t>
            </a:r>
            <a:r>
              <a:rPr lang="pl-PL" sz="1800" b="1" dirty="0"/>
              <a:t>92 </a:t>
            </a:r>
            <a:r>
              <a:rPr lang="pl-PL" sz="1800" dirty="0"/>
              <a:t>placówki oświatowo - wychowawcze z całego województwa podkarpackiego. </a:t>
            </a:r>
            <a:r>
              <a:rPr lang="pl-PL" sz="1800" dirty="0" smtClean="0"/>
              <a:t>                 W </a:t>
            </a:r>
            <a:r>
              <a:rPr lang="pl-PL" sz="1800" dirty="0"/>
              <a:t>trakcie trwania akcji schronisko odwiedziło </a:t>
            </a:r>
            <a:r>
              <a:rPr lang="pl-PL" sz="1800" b="1" dirty="0"/>
              <a:t>27 </a:t>
            </a:r>
            <a:r>
              <a:rPr lang="pl-PL" sz="1800" dirty="0"/>
              <a:t>szkół, przedszkoli,   które wzięły  udział w lekcjach edukacyjnych odbywających się na terenie schroniska </a:t>
            </a:r>
            <a:r>
              <a:rPr lang="pl-PL" sz="1800" i="1" dirty="0"/>
              <a:t>"Kundelek".</a:t>
            </a:r>
          </a:p>
          <a:p>
            <a:pPr marL="0" indent="0">
              <a:buNone/>
            </a:pPr>
            <a:endParaRPr lang="pl-PL" sz="1800" dirty="0"/>
          </a:p>
          <a:p>
            <a:r>
              <a:rPr lang="pl-PL" sz="1800" dirty="0"/>
              <a:t>To cenne przedsięwzięcie stało się już tradycją na Podkarpaciu i coraz bardziej utwierdza w przekonaniu, że edukacja </a:t>
            </a:r>
            <a:r>
              <a:rPr lang="pl-PL" sz="1800" dirty="0" err="1" smtClean="0"/>
              <a:t>prozwierzęca</a:t>
            </a:r>
            <a:r>
              <a:rPr lang="pl-PL" sz="1800" dirty="0" smtClean="0"/>
              <a:t> </a:t>
            </a:r>
            <a:r>
              <a:rPr lang="pl-PL" sz="1800" dirty="0"/>
              <a:t>niezbicie wpływa na kształtowanie pozytywnych relacji człowiek- zwierzę.  Niewątpliwą zasługą w realizacji akcji jest zaangażowanie nauczycieli, wychowawców oraz całego   środowiska, za co serdecznie </a:t>
            </a:r>
            <a:r>
              <a:rPr lang="pl-PL" sz="1800" dirty="0" smtClean="0"/>
              <a:t>dziękujemy!</a:t>
            </a:r>
            <a:r>
              <a:rPr lang="pl-PL" sz="1800" dirty="0"/>
              <a:t> </a:t>
            </a:r>
          </a:p>
          <a:p>
            <a:pPr marL="0" indent="0">
              <a:buNone/>
            </a:pPr>
            <a:r>
              <a:rPr lang="pl-PL" sz="1800" dirty="0"/>
              <a:t>                                                                                            </a:t>
            </a:r>
          </a:p>
          <a:p>
            <a:r>
              <a:rPr lang="pl-PL" sz="1800" b="1" dirty="0"/>
              <a:t>Podczas akcji zebrano  4 298,30 </a:t>
            </a:r>
            <a:r>
              <a:rPr lang="pl-PL" sz="1800" dirty="0"/>
              <a:t>kg karmy dla </a:t>
            </a:r>
            <a:r>
              <a:rPr lang="pl-PL" sz="1800" dirty="0" smtClean="0"/>
              <a:t>zwierząt                                           </a:t>
            </a:r>
            <a:r>
              <a:rPr lang="pl-PL" sz="1800" dirty="0"/>
              <a:t>o wartości </a:t>
            </a:r>
            <a:r>
              <a:rPr lang="pl-PL" sz="1800" b="1" dirty="0"/>
              <a:t> 21 491,50 zł </a:t>
            </a:r>
            <a:r>
              <a:rPr lang="pl-PL" sz="1800" dirty="0"/>
              <a:t>oraz różne akcesoria potrzebne  dla </a:t>
            </a:r>
            <a:r>
              <a:rPr lang="pl-PL" sz="1800" dirty="0" smtClean="0"/>
              <a:t>psów               </a:t>
            </a:r>
            <a:r>
              <a:rPr lang="pl-PL" sz="1800" dirty="0"/>
              <a:t>i kotów. Przywieziono również koce, ręczniki, miski na karmę, obroże, smycze, szczotki do czesania zwierząt oraz zabawki.</a:t>
            </a:r>
          </a:p>
          <a:p>
            <a:pPr marL="0" indent="0">
              <a:buNone/>
            </a:pPr>
            <a:endParaRPr lang="pl-PL" sz="1800" dirty="0"/>
          </a:p>
          <a:p>
            <a:r>
              <a:rPr lang="pl-PL" sz="1800" dirty="0"/>
              <a:t>Podczas organizowania imprez w szkołach, takich jak: dyskoteki, aukcje obrazów itp. udało się zebrać środki pieniężne w wysokości </a:t>
            </a:r>
            <a:r>
              <a:rPr lang="pl-PL" sz="1800" b="1" dirty="0"/>
              <a:t>7 128,33zł, </a:t>
            </a:r>
            <a:r>
              <a:rPr lang="pl-PL" sz="1800" dirty="0"/>
              <a:t>które zostały przez uczniów wpłacone  na konto stowarzyszenia </a:t>
            </a:r>
            <a:r>
              <a:rPr lang="pl-PL" sz="1800" dirty="0" smtClean="0"/>
              <a:t>-                    z </a:t>
            </a:r>
            <a:r>
              <a:rPr lang="pl-PL" sz="1800" dirty="0"/>
              <a:t>przeznaczeniem dla  zwierząt bezdomnych</a:t>
            </a:r>
            <a:r>
              <a:rPr lang="pl-PL" sz="1800" dirty="0" smtClean="0"/>
              <a:t>.</a:t>
            </a:r>
            <a:endParaRPr lang="pl-PL" sz="1800" dirty="0"/>
          </a:p>
          <a:p>
            <a:pPr marL="0" indent="0" algn="just">
              <a:buNone/>
            </a:pPr>
            <a:endParaRPr lang="pl-PL" sz="1800" dirty="0"/>
          </a:p>
        </p:txBody>
      </p:sp>
      <p:pic>
        <p:nvPicPr>
          <p:cNvPr id="24578" name="Picture 2" descr="http://www.tvr24.pl/files/595b51b5044e301f3e4c685ee7c9083d/zwierzxe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76" y="1873568"/>
            <a:ext cx="4575048" cy="205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65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7504">
        <p15:prstTrans prst="fallOver"/>
      </p:transition>
    </mc:Choice>
    <mc:Fallback xmlns="">
      <p:transition spd="slow" advTm="475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l-PL" dirty="0" smtClean="0"/>
              <a:t>Zerwijmy Łańcuchy – 2013 r.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31373" y="1845734"/>
            <a:ext cx="6224752" cy="486776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dirty="0" smtClean="0"/>
              <a:t>Po raz szósty we wrześniu R.S.O.Z. uczestniczyło w ogólnopolskiej akcji o nazwie „Zerwijmy Łańcuchy”. Akcja ma charakter protestu wymierzonego przeciwko więzieniu zwierząt na uwięzi tj. na łańcuchu, w kojcu                 i innych urządzeniach ograniczających swobodę zwierząt. </a:t>
            </a:r>
          </a:p>
          <a:p>
            <a:pPr marL="0" indent="0" algn="ctr">
              <a:buNone/>
            </a:pPr>
            <a:r>
              <a:rPr lang="pl-PL" dirty="0" smtClean="0"/>
              <a:t>W edycji z 2013 roku w akcji oprócz członków R.S.O.Z. wzięli udział wolontariusze                              ze schroniska. Wręczano przechodniom ulotki, jak również zapraszano do przypięcia się łańcuchem do budy celem przyłączenia się do protestu. </a:t>
            </a:r>
          </a:p>
          <a:p>
            <a:pPr marL="0" indent="0" algn="ctr">
              <a:buNone/>
            </a:pPr>
            <a:r>
              <a:rPr lang="pl-PL" dirty="0" smtClean="0"/>
              <a:t>Akcja cieszyła się sporym zainteresowaniem przechodniów.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98" y="1532979"/>
            <a:ext cx="3511112" cy="2561067"/>
          </a:xfrm>
          <a:prstGeom prst="rect">
            <a:avLst/>
          </a:prstGeom>
        </p:spPr>
      </p:pic>
      <p:pic>
        <p:nvPicPr>
          <p:cNvPr id="1028" name="Picture 4" descr="https://encrypted-tbn0.gstatic.com/images?q=tbn:ANd9GcRvtOiULXGobobJggy8v9Zd_ScxTzxpR5zGJjCfN51OHqh4tjR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804" y="210079"/>
            <a:ext cx="1719098" cy="13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98" y="3945233"/>
            <a:ext cx="3511112" cy="263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57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54571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pl-PL" dirty="0" smtClean="0"/>
              <a:t>Wolontariat</a:t>
            </a:r>
            <a:endParaRPr lang="pl-PL" dirty="0"/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633249" y="1710231"/>
            <a:ext cx="7034047" cy="4490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l-PL" dirty="0" smtClean="0"/>
              <a:t>Schronisko, jako placówka, ma dość sporą grupę przyjaciół –wolontariuszy, którzy na co dzień pomagają zwierzętom schroniskowym poprzez promowanie ich adopcji                                w intrenecie, pielęgnacji, wyprowadzanie psów na spacer  oraz zabawy z kotami. </a:t>
            </a:r>
            <a:endParaRPr lang="pl-PL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l-PL" dirty="0" smtClean="0"/>
              <a:t>W roku sprawozdawczym wolontariusze uczestniczyli                         w akcjach zbiórki karmy przeprowadzanych na terenie hipermarketów w Rzeszowie. Łącznie zebrali </a:t>
            </a:r>
            <a:r>
              <a:rPr lang="pl-PL" b="1" dirty="0" smtClean="0"/>
              <a:t>7031 kg. </a:t>
            </a:r>
            <a:r>
              <a:rPr lang="pl-PL" dirty="0" smtClean="0"/>
              <a:t>karmy, którą przekazali schronisku </a:t>
            </a:r>
            <a:r>
              <a:rPr lang="pl-PL" i="1" dirty="0" smtClean="0"/>
              <a:t>„Kundelek” </a:t>
            </a:r>
            <a:r>
              <a:rPr lang="pl-PL" dirty="0" smtClean="0"/>
              <a:t>w Rzeszowie. Podczas akcji Wolontariusze promowali Rzeszowskie Stowarzyszenie Ochrony Zwierząt rozdając materiały reklamowe (kalendarzyki, ulotki), informowali również                      o różnych formach pomocy zwierzętom np. przekazanie 1%, przede wszystkim zaś byli ambasadorami schroniska </a:t>
            </a:r>
            <a:r>
              <a:rPr lang="pl-PL" i="1" dirty="0" smtClean="0"/>
              <a:t>„Kundelek”. 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l-PL" dirty="0" smtClean="0"/>
              <a:t>Między innymi poruszano tematy dot. adopcji zwierząt, prawidłowej opieki nad zwierzętami, adopcji wirtualnej itp.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l-PL" dirty="0"/>
          </a:p>
        </p:txBody>
      </p:sp>
      <p:grpSp>
        <p:nvGrpSpPr>
          <p:cNvPr id="5" name="Grupa 4"/>
          <p:cNvGrpSpPr/>
          <p:nvPr/>
        </p:nvGrpSpPr>
        <p:grpSpPr>
          <a:xfrm>
            <a:off x="8923283" y="416287"/>
            <a:ext cx="3057683" cy="852597"/>
            <a:chOff x="8443377" y="165535"/>
            <a:chExt cx="3673869" cy="1127840"/>
          </a:xfrm>
        </p:grpSpPr>
        <p:pic>
          <p:nvPicPr>
            <p:cNvPr id="2052" name="Picture 4" descr="http://assets.okazjum.pl/uploads/uploads/contractor/logo/37/logo_frac_siec-handlow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3377" y="198203"/>
              <a:ext cx="1483229" cy="597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://www.specgsm.pl/galerie/s/simlock-kodem-nokia-bb5_259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8661" y="835306"/>
              <a:ext cx="1512305" cy="406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://leclerc-tourlaville.com/logo0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3377" y="814971"/>
              <a:ext cx="2007156" cy="478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http://patriotyzmekonomiczny.pl/wp-content/uploads/2012/05/spolem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6606" y="165535"/>
              <a:ext cx="2190640" cy="586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64" name="Picture 16" descr="http://www.zstrzeszow.pl/newsy/2013-2014/zwierzaki/duze1/zwierzaki_d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411">
            <a:off x="7973069" y="2268571"/>
            <a:ext cx="4037239" cy="26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9417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980">
        <p15:prstTrans prst="fallOver"/>
      </p:transition>
    </mc:Choice>
    <mc:Fallback xmlns="">
      <p:transition spd="slow" advTm="609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551793"/>
            <a:ext cx="10515600" cy="56251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 smtClean="0"/>
              <a:t>Wolontariusze od lat wyprowadzają psy na spacer poza bramę schroniska.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 algn="just">
              <a:buNone/>
            </a:pPr>
            <a:endParaRPr lang="pl-PL" dirty="0" smtClean="0"/>
          </a:p>
          <a:p>
            <a:pPr marL="0" indent="0" algn="just">
              <a:buNone/>
            </a:pPr>
            <a:r>
              <a:rPr lang="pl-PL" dirty="0" smtClean="0"/>
              <a:t>W </a:t>
            </a:r>
            <a:r>
              <a:rPr lang="pl-PL" dirty="0"/>
              <a:t>roku sprawozdawczym łącznie przepracowali </a:t>
            </a:r>
            <a:r>
              <a:rPr lang="pl-PL" dirty="0" smtClean="0"/>
              <a:t>6082 </a:t>
            </a:r>
            <a:r>
              <a:rPr lang="pl-PL" dirty="0"/>
              <a:t>godz.,             </a:t>
            </a:r>
            <a:r>
              <a:rPr lang="pl-PL" dirty="0" smtClean="0"/>
              <a:t>                  </a:t>
            </a:r>
            <a:r>
              <a:rPr lang="pl-PL" dirty="0"/>
              <a:t>ich praca została wyceniona na kwotę 60 820 zł. </a:t>
            </a:r>
            <a:endParaRPr lang="pl-PL" dirty="0" smtClean="0"/>
          </a:p>
          <a:p>
            <a:pPr marL="0" indent="0" algn="just">
              <a:buNone/>
            </a:pPr>
            <a:r>
              <a:rPr lang="pl-PL" dirty="0" smtClean="0"/>
              <a:t>Udzielali </a:t>
            </a:r>
            <a:r>
              <a:rPr lang="pl-PL" dirty="0"/>
              <a:t>się społecznie nie tylko  </a:t>
            </a:r>
            <a:r>
              <a:rPr lang="pl-PL" dirty="0" smtClean="0"/>
              <a:t>w </a:t>
            </a:r>
            <a:r>
              <a:rPr lang="pl-PL" dirty="0"/>
              <a:t>schronisku </a:t>
            </a:r>
            <a:r>
              <a:rPr lang="pl-PL" i="1" dirty="0"/>
              <a:t>„Kundelek</a:t>
            </a:r>
            <a:r>
              <a:rPr lang="pl-PL" i="1" dirty="0" smtClean="0"/>
              <a:t>”, </a:t>
            </a:r>
            <a:r>
              <a:rPr lang="pl-PL" dirty="0"/>
              <a:t>ale również uczestniczyli we wszystkich zbiórkach publicznych oraz akcjach charytatywnych organizowanych przez RSOZ. </a:t>
            </a:r>
          </a:p>
          <a:p>
            <a:pPr marL="0" indent="0" algn="just">
              <a:buNone/>
            </a:pPr>
            <a:endParaRPr lang="pl-PL" dirty="0"/>
          </a:p>
        </p:txBody>
      </p:sp>
      <p:pic>
        <p:nvPicPr>
          <p:cNvPr id="4" name="Picture 6" descr="http://www.cris.org.pl/images/article/763_03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0684">
            <a:off x="10202972" y="656758"/>
            <a:ext cx="1431008" cy="143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rsoz.org/FCK/WYSTAWA_1_z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200" y="1310349"/>
            <a:ext cx="4485600" cy="252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297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4407">
        <p15:prstTrans prst="fallOver"/>
      </p:transition>
    </mc:Choice>
    <mc:Fallback xmlns="">
      <p:transition spd="slow" advTm="344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1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8|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4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2|1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1|0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9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11456</TotalTime>
  <Words>2815</Words>
  <Application>Microsoft Office PowerPoint</Application>
  <PresentationFormat>Panoramiczny</PresentationFormat>
  <Paragraphs>244</Paragraphs>
  <Slides>42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9" baseType="lpstr">
      <vt:lpstr>Arabic Typesetting</vt:lpstr>
      <vt:lpstr>Arial</vt:lpstr>
      <vt:lpstr>Calibri</vt:lpstr>
      <vt:lpstr>Calibri Light</vt:lpstr>
      <vt:lpstr>Georgia</vt:lpstr>
      <vt:lpstr>Stencil</vt:lpstr>
      <vt:lpstr>Motyw pakietu Office</vt:lpstr>
      <vt:lpstr> Sprawozdanie merytoryczne                        z działalności statutowej   Rzeszowskiego Stowarzyszenia Ochrony Zwierząt za 2013 rok</vt:lpstr>
      <vt:lpstr>Prezentacja programu PowerPoint</vt:lpstr>
      <vt:lpstr>Cele Stowarzyszenia  </vt:lpstr>
      <vt:lpstr>Zasady, formy i zakres działalności statutowej: </vt:lpstr>
      <vt:lpstr>Prezentacja programu PowerPoint</vt:lpstr>
      <vt:lpstr>Akcja „Pomóżmy zwierzakom”</vt:lpstr>
      <vt:lpstr>Zerwijmy Łańcuchy – 2013 r.</vt:lpstr>
      <vt:lpstr>Wolontariat</vt:lpstr>
      <vt:lpstr>Prezentacja programu PowerPoint</vt:lpstr>
      <vt:lpstr>Pomoc innym – współpraca!</vt:lpstr>
      <vt:lpstr>Koty wolno żyjące</vt:lpstr>
      <vt:lpstr>Działania na rzecz  poprawy sytuacji prawnej zwierząt</vt:lpstr>
      <vt:lpstr>Prezentacja programu PowerPoint</vt:lpstr>
      <vt:lpstr>Prezentacja programu PowerPoint</vt:lpstr>
      <vt:lpstr> Schronisko „Kundelek” </vt:lpstr>
      <vt:lpstr>Prezentacja programu PowerPoint</vt:lpstr>
      <vt:lpstr>Prezentacja programu PowerPoint</vt:lpstr>
      <vt:lpstr>Strona internetowa </vt:lpstr>
      <vt:lpstr>Środki pochodzące z odliczenia 1% podatku od os. fizycznych w latach 2006-2013</vt:lpstr>
      <vt:lpstr>Inwestycje w schronisku</vt:lpstr>
      <vt:lpstr>Prezentacja programu PowerPoint</vt:lpstr>
      <vt:lpstr>Prezentacja programu PowerPoint</vt:lpstr>
      <vt:lpstr>Prezentacja programu PowerPoint</vt:lpstr>
      <vt:lpstr>Rzeszowskie Stowarzyszenie Ochrony Zwierząt  – rok 2013</vt:lpstr>
      <vt:lpstr>Adwokat Zwierząt</vt:lpstr>
      <vt:lpstr>Prezentacja programu PowerPoint</vt:lpstr>
      <vt:lpstr>Prezentacja programu PowerPoint</vt:lpstr>
      <vt:lpstr>Interwencje</vt:lpstr>
      <vt:lpstr>Prezentacja programu PowerPoint</vt:lpstr>
      <vt:lpstr>Interwencje</vt:lpstr>
      <vt:lpstr>Prezentacja programu PowerPoint</vt:lpstr>
      <vt:lpstr>Interwencje</vt:lpstr>
      <vt:lpstr>Interwencje</vt:lpstr>
      <vt:lpstr>Interwencje</vt:lpstr>
      <vt:lpstr>Interwencje</vt:lpstr>
      <vt:lpstr>Prezentacja programu PowerPoint</vt:lpstr>
      <vt:lpstr>Prezentacja programu PowerPoint</vt:lpstr>
      <vt:lpstr>Działalność edukacyjna i medialna</vt:lpstr>
      <vt:lpstr>Porady</vt:lpstr>
      <vt:lpstr>Prezentacja programu PowerPoint</vt:lpstr>
      <vt:lpstr>Interwencje inspektoratu w okresie                    od 16 sierpnia do 31 grudnia 2013 r.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Rzeszowskie Stowarzyszenie Ochrony Zwierząt  – rok 2013</dc:title>
  <dc:creator>Mecenas</dc:creator>
  <cp:lastModifiedBy>Mecenas</cp:lastModifiedBy>
  <cp:revision>181</cp:revision>
  <dcterms:created xsi:type="dcterms:W3CDTF">2014-02-26T09:25:57Z</dcterms:created>
  <dcterms:modified xsi:type="dcterms:W3CDTF">2014-03-26T11:09:26Z</dcterms:modified>
</cp:coreProperties>
</file>